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731" r:id="rId2"/>
    <p:sldId id="799" r:id="rId3"/>
    <p:sldId id="843" r:id="rId4"/>
    <p:sldId id="844" r:id="rId5"/>
    <p:sldId id="845" r:id="rId6"/>
    <p:sldId id="846" r:id="rId7"/>
    <p:sldId id="847" r:id="rId8"/>
    <p:sldId id="848" r:id="rId9"/>
    <p:sldId id="849" r:id="rId10"/>
    <p:sldId id="864" r:id="rId11"/>
    <p:sldId id="862" r:id="rId12"/>
    <p:sldId id="850" r:id="rId13"/>
    <p:sldId id="851" r:id="rId14"/>
    <p:sldId id="853" r:id="rId15"/>
    <p:sldId id="854" r:id="rId16"/>
    <p:sldId id="852" r:id="rId17"/>
    <p:sldId id="855" r:id="rId18"/>
    <p:sldId id="856" r:id="rId19"/>
    <p:sldId id="763" r:id="rId20"/>
    <p:sldId id="830" r:id="rId21"/>
    <p:sldId id="834" r:id="rId22"/>
    <p:sldId id="692" r:id="rId23"/>
    <p:sldId id="720" r:id="rId24"/>
    <p:sldId id="759" r:id="rId25"/>
    <p:sldId id="307" r:id="rId26"/>
    <p:sldId id="857" r:id="rId27"/>
    <p:sldId id="815" r:id="rId28"/>
    <p:sldId id="865" r:id="rId29"/>
    <p:sldId id="825" r:id="rId30"/>
    <p:sldId id="858" r:id="rId31"/>
    <p:sldId id="860" r:id="rId32"/>
    <p:sldId id="859" r:id="rId33"/>
    <p:sldId id="863" r:id="rId34"/>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B32365-5CCF-044D-A78E-38783413D883}">
          <p14:sldIdLst>
            <p14:sldId id="731"/>
            <p14:sldId id="799"/>
            <p14:sldId id="843"/>
            <p14:sldId id="844"/>
            <p14:sldId id="845"/>
            <p14:sldId id="846"/>
            <p14:sldId id="847"/>
            <p14:sldId id="848"/>
            <p14:sldId id="849"/>
            <p14:sldId id="864"/>
            <p14:sldId id="862"/>
            <p14:sldId id="850"/>
            <p14:sldId id="851"/>
            <p14:sldId id="853"/>
            <p14:sldId id="854"/>
            <p14:sldId id="852"/>
            <p14:sldId id="855"/>
            <p14:sldId id="856"/>
            <p14:sldId id="763"/>
            <p14:sldId id="830"/>
            <p14:sldId id="834"/>
            <p14:sldId id="692"/>
            <p14:sldId id="720"/>
            <p14:sldId id="759"/>
            <p14:sldId id="307"/>
            <p14:sldId id="857"/>
            <p14:sldId id="815"/>
            <p14:sldId id="865"/>
            <p14:sldId id="825"/>
            <p14:sldId id="858"/>
            <p14:sldId id="860"/>
            <p14:sldId id="859"/>
            <p14:sldId id="863"/>
          </p14:sldIdLst>
        </p14:section>
      </p14:sectionLst>
    </p:ext>
    <p:ext uri="{EFAFB233-063F-42B5-8137-9DF3F51BA10A}">
      <p15:sldGuideLst xmlns:p15="http://schemas.microsoft.com/office/powerpoint/2012/main">
        <p15:guide id="1" orient="horz" pos="3920">
          <p15:clr>
            <a:srgbClr val="A4A3A4"/>
          </p15:clr>
        </p15:guide>
        <p15:guide id="2" orient="horz" pos="973">
          <p15:clr>
            <a:srgbClr val="A4A3A4"/>
          </p15:clr>
        </p15:guide>
        <p15:guide id="3" orient="horz" pos="401">
          <p15:clr>
            <a:srgbClr val="A4A3A4"/>
          </p15:clr>
        </p15:guide>
        <p15:guide id="4" pos="5563">
          <p15:clr>
            <a:srgbClr val="A4A3A4"/>
          </p15:clr>
        </p15:guide>
        <p15:guide id="5" pos="196">
          <p15:clr>
            <a:srgbClr val="A4A3A4"/>
          </p15:clr>
        </p15:guide>
        <p15:guide id="6" orient="horz" pos="2940">
          <p15:clr>
            <a:srgbClr val="A4A3A4"/>
          </p15:clr>
        </p15:guide>
        <p15:guide id="7" orient="horz" pos="730">
          <p15:clr>
            <a:srgbClr val="A4A3A4"/>
          </p15:clr>
        </p15:guide>
        <p15:guide id="8" orient="horz" pos="301">
          <p15:clr>
            <a:srgbClr val="A4A3A4"/>
          </p15:clr>
        </p15:guide>
        <p15:guide id="9" pos="2211">
          <p15:clr>
            <a:srgbClr val="A4A3A4"/>
          </p15:clr>
        </p15:guide>
        <p15:guide id="10" pos="20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65C802"/>
    <a:srgbClr val="00C7D2"/>
    <a:srgbClr val="003261"/>
    <a:srgbClr val="00A800"/>
    <a:srgbClr val="569BDE"/>
    <a:srgbClr val="007900"/>
    <a:srgbClr val="2C2F3D"/>
    <a:srgbClr val="6DC602"/>
    <a:srgbClr val="51C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86552"/>
  </p:normalViewPr>
  <p:slideViewPr>
    <p:cSldViewPr snapToGrid="0">
      <p:cViewPr>
        <p:scale>
          <a:sx n="120" d="100"/>
          <a:sy n="120" d="100"/>
        </p:scale>
        <p:origin x="912" y="840"/>
      </p:cViewPr>
      <p:guideLst>
        <p:guide orient="horz" pos="3920"/>
        <p:guide orient="horz" pos="973"/>
        <p:guide orient="horz" pos="401"/>
        <p:guide pos="5563"/>
        <p:guide pos="196"/>
        <p:guide orient="horz" pos="2940"/>
        <p:guide orient="horz" pos="730"/>
        <p:guide orient="horz" pos="301"/>
        <p:guide pos="2211"/>
        <p:guide pos="2008"/>
      </p:guideLst>
    </p:cSldViewPr>
  </p:slideViewPr>
  <p:outlineViewPr>
    <p:cViewPr>
      <p:scale>
        <a:sx n="33" d="100"/>
        <a:sy n="33" d="100"/>
      </p:scale>
      <p:origin x="0" y="-9080"/>
    </p:cViewPr>
  </p:outlineViewPr>
  <p:notesTextViewPr>
    <p:cViewPr>
      <p:scale>
        <a:sx n="85" d="100"/>
        <a:sy n="85" d="100"/>
      </p:scale>
      <p:origin x="0" y="0"/>
    </p:cViewPr>
  </p:notesTextViewPr>
  <p:sorterViewPr>
    <p:cViewPr>
      <p:scale>
        <a:sx n="66" d="100"/>
        <a:sy n="66" d="100"/>
      </p:scale>
      <p:origin x="0" y="0"/>
    </p:cViewPr>
  </p:sorterViewPr>
  <p:notesViewPr>
    <p:cSldViewPr snapToGrid="0">
      <p:cViewPr>
        <p:scale>
          <a:sx n="1" d="2"/>
          <a:sy n="1" d="2"/>
        </p:scale>
        <p:origin x="0" y="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D4127D1-1DA3-FD4C-899D-F10D46045E7A}" type="datetimeFigureOut">
              <a:rPr lang="en-US" smtClean="0"/>
              <a:t>11/18/19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5795F32-C039-324C-AEA0-2B598138AE28}" type="slidenum">
              <a:rPr lang="en-US" smtClean="0"/>
              <a:t>‹#›</a:t>
            </a:fld>
            <a:endParaRPr lang="en-US" dirty="0"/>
          </a:p>
        </p:txBody>
      </p:sp>
    </p:spTree>
    <p:extLst>
      <p:ext uri="{BB962C8B-B14F-4D97-AF65-F5344CB8AC3E}">
        <p14:creationId xmlns:p14="http://schemas.microsoft.com/office/powerpoint/2010/main" val="319118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E336800-F8B2-3E47-A373-388DE3582F91}" type="datetimeFigureOut">
              <a:rPr lang="en-US" smtClean="0"/>
              <a:t>11/18/19</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A6F4022-7AF7-B44C-87BB-B0E6322D823A}" type="slidenum">
              <a:rPr lang="en-US" smtClean="0"/>
              <a:t>‹#›</a:t>
            </a:fld>
            <a:endParaRPr lang="en-US" dirty="0"/>
          </a:p>
        </p:txBody>
      </p:sp>
    </p:spTree>
    <p:extLst>
      <p:ext uri="{BB962C8B-B14F-4D97-AF65-F5344CB8AC3E}">
        <p14:creationId xmlns:p14="http://schemas.microsoft.com/office/powerpoint/2010/main" val="4202463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a:t>
            </a:fld>
            <a:endParaRPr lang="en-US"/>
          </a:p>
        </p:txBody>
      </p:sp>
    </p:spTree>
    <p:extLst>
      <p:ext uri="{BB962C8B-B14F-4D97-AF65-F5344CB8AC3E}">
        <p14:creationId xmlns:p14="http://schemas.microsoft.com/office/powerpoint/2010/main" val="120964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10</a:t>
            </a:fld>
            <a:endParaRPr lang="en-US"/>
          </a:p>
        </p:txBody>
      </p:sp>
    </p:spTree>
    <p:extLst>
      <p:ext uri="{BB962C8B-B14F-4D97-AF65-F5344CB8AC3E}">
        <p14:creationId xmlns:p14="http://schemas.microsoft.com/office/powerpoint/2010/main" val="377618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11</a:t>
            </a:fld>
            <a:endParaRPr lang="en-US"/>
          </a:p>
        </p:txBody>
      </p:sp>
    </p:spTree>
    <p:extLst>
      <p:ext uri="{BB962C8B-B14F-4D97-AF65-F5344CB8AC3E}">
        <p14:creationId xmlns:p14="http://schemas.microsoft.com/office/powerpoint/2010/main" val="413845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12</a:t>
            </a:fld>
            <a:endParaRPr lang="en-US"/>
          </a:p>
        </p:txBody>
      </p:sp>
    </p:spTree>
    <p:extLst>
      <p:ext uri="{BB962C8B-B14F-4D97-AF65-F5344CB8AC3E}">
        <p14:creationId xmlns:p14="http://schemas.microsoft.com/office/powerpoint/2010/main" val="91736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scanned PDF affects the quality of the educational experience for all students. </a:t>
            </a:r>
          </a:p>
        </p:txBody>
      </p:sp>
      <p:sp>
        <p:nvSpPr>
          <p:cNvPr id="4" name="Slide Number Placeholder 3"/>
          <p:cNvSpPr>
            <a:spLocks noGrp="1"/>
          </p:cNvSpPr>
          <p:nvPr>
            <p:ph type="sldNum" sz="quarter" idx="10"/>
          </p:nvPr>
        </p:nvSpPr>
        <p:spPr/>
        <p:txBody>
          <a:bodyPr/>
          <a:lstStyle/>
          <a:p>
            <a:fld id="{325B93DD-F9F7-4C89-958E-39A6257F5FF4}" type="slidenum">
              <a:rPr lang="en-US" smtClean="0"/>
              <a:t>13</a:t>
            </a:fld>
            <a:endParaRPr lang="en-US"/>
          </a:p>
        </p:txBody>
      </p:sp>
    </p:spTree>
    <p:extLst>
      <p:ext uri="{BB962C8B-B14F-4D97-AF65-F5344CB8AC3E}">
        <p14:creationId xmlns:p14="http://schemas.microsoft.com/office/powerpoint/2010/main" val="588723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Clicks to Action refers to the number of </a:t>
            </a:r>
          </a:p>
        </p:txBody>
      </p:sp>
      <p:sp>
        <p:nvSpPr>
          <p:cNvPr id="4" name="Slide Number Placeholder 3"/>
          <p:cNvSpPr>
            <a:spLocks noGrp="1"/>
          </p:cNvSpPr>
          <p:nvPr>
            <p:ph type="sldNum" sz="quarter" idx="10"/>
          </p:nvPr>
        </p:nvSpPr>
        <p:spPr/>
        <p:txBody>
          <a:bodyPr/>
          <a:lstStyle/>
          <a:p>
            <a:fld id="{325B93DD-F9F7-4C89-958E-39A6257F5FF4}" type="slidenum">
              <a:rPr lang="en-US" smtClean="0"/>
              <a:t>14</a:t>
            </a:fld>
            <a:endParaRPr lang="en-US"/>
          </a:p>
        </p:txBody>
      </p:sp>
    </p:spTree>
    <p:extLst>
      <p:ext uri="{BB962C8B-B14F-4D97-AF65-F5344CB8AC3E}">
        <p14:creationId xmlns:p14="http://schemas.microsoft.com/office/powerpoint/2010/main" val="391729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Clicks to Action refers to the number of </a:t>
            </a:r>
          </a:p>
        </p:txBody>
      </p:sp>
      <p:sp>
        <p:nvSpPr>
          <p:cNvPr id="4" name="Slide Number Placeholder 3"/>
          <p:cNvSpPr>
            <a:spLocks noGrp="1"/>
          </p:cNvSpPr>
          <p:nvPr>
            <p:ph type="sldNum" sz="quarter" idx="10"/>
          </p:nvPr>
        </p:nvSpPr>
        <p:spPr/>
        <p:txBody>
          <a:bodyPr/>
          <a:lstStyle/>
          <a:p>
            <a:fld id="{325B93DD-F9F7-4C89-958E-39A6257F5FF4}" type="slidenum">
              <a:rPr lang="en-US" smtClean="0"/>
              <a:t>15</a:t>
            </a:fld>
            <a:endParaRPr lang="en-US"/>
          </a:p>
        </p:txBody>
      </p:sp>
    </p:spTree>
    <p:extLst>
      <p:ext uri="{BB962C8B-B14F-4D97-AF65-F5344CB8AC3E}">
        <p14:creationId xmlns:p14="http://schemas.microsoft.com/office/powerpoint/2010/main" val="3697920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16</a:t>
            </a:fld>
            <a:endParaRPr lang="en-US"/>
          </a:p>
        </p:txBody>
      </p:sp>
    </p:spTree>
    <p:extLst>
      <p:ext uri="{BB962C8B-B14F-4D97-AF65-F5344CB8AC3E}">
        <p14:creationId xmlns:p14="http://schemas.microsoft.com/office/powerpoint/2010/main" val="187621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17</a:t>
            </a:fld>
            <a:endParaRPr lang="en-US"/>
          </a:p>
        </p:txBody>
      </p:sp>
    </p:spTree>
    <p:extLst>
      <p:ext uri="{BB962C8B-B14F-4D97-AF65-F5344CB8AC3E}">
        <p14:creationId xmlns:p14="http://schemas.microsoft.com/office/powerpoint/2010/main" val="132806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18</a:t>
            </a:fld>
            <a:endParaRPr lang="en-US"/>
          </a:p>
        </p:txBody>
      </p:sp>
    </p:spTree>
    <p:extLst>
      <p:ext uri="{BB962C8B-B14F-4D97-AF65-F5344CB8AC3E}">
        <p14:creationId xmlns:p14="http://schemas.microsoft.com/office/powerpoint/2010/main" val="18512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diverse learners, not just culturally or racially, but also in terms of needs, family obligation, age. Our students are each on their own educational journey.</a:t>
            </a:r>
          </a:p>
        </p:txBody>
      </p:sp>
      <p:sp>
        <p:nvSpPr>
          <p:cNvPr id="4" name="Slide Number Placeholder 3"/>
          <p:cNvSpPr>
            <a:spLocks noGrp="1"/>
          </p:cNvSpPr>
          <p:nvPr>
            <p:ph type="sldNum" sz="quarter" idx="10"/>
          </p:nvPr>
        </p:nvSpPr>
        <p:spPr/>
        <p:txBody>
          <a:bodyPr/>
          <a:lstStyle/>
          <a:p>
            <a:fld id="{325B93DD-F9F7-4C89-958E-39A6257F5FF4}" type="slidenum">
              <a:rPr lang="en-US" smtClean="0"/>
              <a:t>19</a:t>
            </a:fld>
            <a:endParaRPr lang="en-US"/>
          </a:p>
        </p:txBody>
      </p:sp>
    </p:spTree>
    <p:extLst>
      <p:ext uri="{BB962C8B-B14F-4D97-AF65-F5344CB8AC3E}">
        <p14:creationId xmlns:p14="http://schemas.microsoft.com/office/powerpoint/2010/main" val="367930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2</a:t>
            </a:fld>
            <a:endParaRPr lang="en-US"/>
          </a:p>
        </p:txBody>
      </p:sp>
    </p:spTree>
    <p:extLst>
      <p:ext uri="{BB962C8B-B14F-4D97-AF65-F5344CB8AC3E}">
        <p14:creationId xmlns:p14="http://schemas.microsoft.com/office/powerpoint/2010/main" val="356325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20</a:t>
            </a:fld>
            <a:endParaRPr lang="en-US" dirty="0"/>
          </a:p>
        </p:txBody>
      </p:sp>
    </p:spTree>
    <p:extLst>
      <p:ext uri="{BB962C8B-B14F-4D97-AF65-F5344CB8AC3E}">
        <p14:creationId xmlns:p14="http://schemas.microsoft.com/office/powerpoint/2010/main" val="130279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21</a:t>
            </a:fld>
            <a:endParaRPr lang="en-US"/>
          </a:p>
        </p:txBody>
      </p:sp>
    </p:spTree>
    <p:extLst>
      <p:ext uri="{BB962C8B-B14F-4D97-AF65-F5344CB8AC3E}">
        <p14:creationId xmlns:p14="http://schemas.microsoft.com/office/powerpoint/2010/main" val="135571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22</a:t>
            </a:fld>
            <a:endParaRPr lang="en-US" dirty="0"/>
          </a:p>
        </p:txBody>
      </p:sp>
    </p:spTree>
    <p:extLst>
      <p:ext uri="{BB962C8B-B14F-4D97-AF65-F5344CB8AC3E}">
        <p14:creationId xmlns:p14="http://schemas.microsoft.com/office/powerpoint/2010/main" val="311446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Use multiple formats to enhance study practices. Begin by skimming a Tagged PDF on desktop to gain a high-level understanding of the text, then use the Pub for annotating and highlighting key information, then download the MP3 to review the material on your phone, activating another sensory modality to complement reading.  </a:t>
            </a:r>
          </a:p>
        </p:txBody>
      </p:sp>
      <p:sp>
        <p:nvSpPr>
          <p:cNvPr id="4" name="Slide Number Placeholder 3"/>
          <p:cNvSpPr>
            <a:spLocks noGrp="1"/>
          </p:cNvSpPr>
          <p:nvPr>
            <p:ph type="sldNum" sz="quarter" idx="10"/>
          </p:nvPr>
        </p:nvSpPr>
        <p:spPr/>
        <p:txBody>
          <a:bodyPr/>
          <a:lstStyle/>
          <a:p>
            <a:fld id="{1A6F4022-7AF7-B44C-87BB-B0E6322D823A}" type="slidenum">
              <a:rPr lang="en-US" smtClean="0"/>
              <a:t>23</a:t>
            </a:fld>
            <a:endParaRPr lang="en-US" dirty="0"/>
          </a:p>
        </p:txBody>
      </p:sp>
    </p:spTree>
    <p:extLst>
      <p:ext uri="{BB962C8B-B14F-4D97-AF65-F5344CB8AC3E}">
        <p14:creationId xmlns:p14="http://schemas.microsoft.com/office/powerpoint/2010/main" val="2968302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24</a:t>
            </a:fld>
            <a:endParaRPr lang="en-US" dirty="0"/>
          </a:p>
        </p:txBody>
      </p:sp>
    </p:spTree>
    <p:extLst>
      <p:ext uri="{BB962C8B-B14F-4D97-AF65-F5344CB8AC3E}">
        <p14:creationId xmlns:p14="http://schemas.microsoft.com/office/powerpoint/2010/main" val="467966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25</a:t>
            </a:fld>
            <a:endParaRPr lang="en-US" dirty="0"/>
          </a:p>
        </p:txBody>
      </p:sp>
    </p:spTree>
    <p:extLst>
      <p:ext uri="{BB962C8B-B14F-4D97-AF65-F5344CB8AC3E}">
        <p14:creationId xmlns:p14="http://schemas.microsoft.com/office/powerpoint/2010/main" val="1914820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26</a:t>
            </a:fld>
            <a:endParaRPr lang="en-US" dirty="0"/>
          </a:p>
        </p:txBody>
      </p:sp>
    </p:spTree>
    <p:extLst>
      <p:ext uri="{BB962C8B-B14F-4D97-AF65-F5344CB8AC3E}">
        <p14:creationId xmlns:p14="http://schemas.microsoft.com/office/powerpoint/2010/main" val="3253660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90915-6BD2-AB49-83D5-2151E86E6943}"/>
              </a:ext>
            </a:extLst>
          </p:cNvPr>
          <p:cNvSpPr>
            <a:spLocks noGrp="1"/>
          </p:cNvSpPr>
          <p:nvPr>
            <p:ph type="body" idx="1"/>
          </p:nvPr>
        </p:nvSpPr>
        <p:spPr/>
        <p:txBody>
          <a:bodyPr/>
          <a:lstStyle/>
          <a:p>
            <a:r>
              <a:rPr lang="en-US" dirty="0"/>
              <a:t>Juliana, uses screen magnification to support vision, chooses the HTL format for easy zooming as well as for saving to her browser for easier access to files. Andrew, an alumni of Berkeley and Harvard who learns through bi-modal presentation, listening and reading content at the same time. And Angus, who “relaxes” by feeling the braille and engaging his content using a </a:t>
            </a:r>
            <a:r>
              <a:rPr lang="en-US"/>
              <a:t>tactile modality. </a:t>
            </a:r>
            <a:endParaRPr lang="en-US" dirty="0"/>
          </a:p>
        </p:txBody>
      </p:sp>
    </p:spTree>
    <p:extLst>
      <p:ext uri="{BB962C8B-B14F-4D97-AF65-F5344CB8AC3E}">
        <p14:creationId xmlns:p14="http://schemas.microsoft.com/office/powerpoint/2010/main" val="2011737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dirty="0"/>
              <a:t>A mother with a long commute to campus shared how access to the MP3 allowed her to review her material during her car ride.</a:t>
            </a:r>
          </a:p>
        </p:txBody>
      </p:sp>
      <p:sp>
        <p:nvSpPr>
          <p:cNvPr id="4" name="Slide Number Placeholder 3"/>
          <p:cNvSpPr>
            <a:spLocks noGrp="1"/>
          </p:cNvSpPr>
          <p:nvPr>
            <p:ph type="sldNum" sz="quarter" idx="10"/>
          </p:nvPr>
        </p:nvSpPr>
        <p:spPr/>
        <p:txBody>
          <a:bodyPr/>
          <a:lstStyle/>
          <a:p>
            <a:fld id="{1A6F4022-7AF7-B44C-87BB-B0E6322D823A}" type="slidenum">
              <a:rPr lang="en-US" smtClean="0"/>
              <a:t>29</a:t>
            </a:fld>
            <a:endParaRPr lang="en-US" dirty="0"/>
          </a:p>
        </p:txBody>
      </p:sp>
    </p:spTree>
    <p:extLst>
      <p:ext uri="{BB962C8B-B14F-4D97-AF65-F5344CB8AC3E}">
        <p14:creationId xmlns:p14="http://schemas.microsoft.com/office/powerpoint/2010/main" val="337384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3</a:t>
            </a:fld>
            <a:endParaRPr lang="en-US"/>
          </a:p>
        </p:txBody>
      </p:sp>
    </p:spTree>
    <p:extLst>
      <p:ext uri="{BB962C8B-B14F-4D97-AF65-F5344CB8AC3E}">
        <p14:creationId xmlns:p14="http://schemas.microsoft.com/office/powerpoint/2010/main" val="98961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30</a:t>
            </a:fld>
            <a:endParaRPr lang="en-US" dirty="0"/>
          </a:p>
        </p:txBody>
      </p:sp>
    </p:spTree>
    <p:extLst>
      <p:ext uri="{BB962C8B-B14F-4D97-AF65-F5344CB8AC3E}">
        <p14:creationId xmlns:p14="http://schemas.microsoft.com/office/powerpoint/2010/main" val="3903714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6F4022-7AF7-B44C-87BB-B0E6322D823A}" type="slidenum">
              <a:rPr lang="en-US" smtClean="0"/>
              <a:t>31</a:t>
            </a:fld>
            <a:endParaRPr lang="en-US"/>
          </a:p>
        </p:txBody>
      </p:sp>
    </p:spTree>
    <p:extLst>
      <p:ext uri="{BB962C8B-B14F-4D97-AF65-F5344CB8AC3E}">
        <p14:creationId xmlns:p14="http://schemas.microsoft.com/office/powerpoint/2010/main" val="2771793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32</a:t>
            </a:fld>
            <a:endParaRPr lang="en-US" dirty="0"/>
          </a:p>
        </p:txBody>
      </p:sp>
    </p:spTree>
    <p:extLst>
      <p:ext uri="{BB962C8B-B14F-4D97-AF65-F5344CB8AC3E}">
        <p14:creationId xmlns:p14="http://schemas.microsoft.com/office/powerpoint/2010/main" val="313627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F4022-7AF7-B44C-87BB-B0E6322D823A}" type="slidenum">
              <a:rPr lang="en-US" smtClean="0"/>
              <a:t>33</a:t>
            </a:fld>
            <a:endParaRPr lang="en-US" dirty="0"/>
          </a:p>
        </p:txBody>
      </p:sp>
    </p:spTree>
    <p:extLst>
      <p:ext uri="{BB962C8B-B14F-4D97-AF65-F5344CB8AC3E}">
        <p14:creationId xmlns:p14="http://schemas.microsoft.com/office/powerpoint/2010/main" val="140758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4</a:t>
            </a:fld>
            <a:endParaRPr lang="en-US"/>
          </a:p>
        </p:txBody>
      </p:sp>
    </p:spTree>
    <p:extLst>
      <p:ext uri="{BB962C8B-B14F-4D97-AF65-F5344CB8AC3E}">
        <p14:creationId xmlns:p14="http://schemas.microsoft.com/office/powerpoint/2010/main" val="377357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5</a:t>
            </a:fld>
            <a:endParaRPr lang="en-US"/>
          </a:p>
        </p:txBody>
      </p:sp>
    </p:spTree>
    <p:extLst>
      <p:ext uri="{BB962C8B-B14F-4D97-AF65-F5344CB8AC3E}">
        <p14:creationId xmlns:p14="http://schemas.microsoft.com/office/powerpoint/2010/main" val="386740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6</a:t>
            </a:fld>
            <a:endParaRPr lang="en-US"/>
          </a:p>
        </p:txBody>
      </p:sp>
    </p:spTree>
    <p:extLst>
      <p:ext uri="{BB962C8B-B14F-4D97-AF65-F5344CB8AC3E}">
        <p14:creationId xmlns:p14="http://schemas.microsoft.com/office/powerpoint/2010/main" val="10051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Docs missing headings were calculated slightly differently for the 2017 study compared to how this number is reflected in the institutional report used to inform the tour 2019 data</a:t>
            </a:r>
          </a:p>
        </p:txBody>
      </p:sp>
      <p:sp>
        <p:nvSpPr>
          <p:cNvPr id="4" name="Slide Number Placeholder 3"/>
          <p:cNvSpPr>
            <a:spLocks noGrp="1"/>
          </p:cNvSpPr>
          <p:nvPr>
            <p:ph type="sldNum" sz="quarter" idx="10"/>
          </p:nvPr>
        </p:nvSpPr>
        <p:spPr/>
        <p:txBody>
          <a:bodyPr/>
          <a:lstStyle/>
          <a:p>
            <a:fld id="{325B93DD-F9F7-4C89-958E-39A6257F5FF4}" type="slidenum">
              <a:rPr lang="en-US" smtClean="0"/>
              <a:t>7</a:t>
            </a:fld>
            <a:endParaRPr lang="en-US"/>
          </a:p>
        </p:txBody>
      </p:sp>
    </p:spTree>
    <p:extLst>
      <p:ext uri="{BB962C8B-B14F-4D97-AF65-F5344CB8AC3E}">
        <p14:creationId xmlns:p14="http://schemas.microsoft.com/office/powerpoint/2010/main" val="332364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Institutional report scores for a mid-size State University </a:t>
            </a:r>
          </a:p>
        </p:txBody>
      </p:sp>
      <p:sp>
        <p:nvSpPr>
          <p:cNvPr id="4" name="Slide Number Placeholder 3"/>
          <p:cNvSpPr>
            <a:spLocks noGrp="1"/>
          </p:cNvSpPr>
          <p:nvPr>
            <p:ph type="sldNum" sz="quarter" idx="10"/>
          </p:nvPr>
        </p:nvSpPr>
        <p:spPr/>
        <p:txBody>
          <a:bodyPr/>
          <a:lstStyle/>
          <a:p>
            <a:fld id="{325B93DD-F9F7-4C89-958E-39A6257F5FF4}" type="slidenum">
              <a:rPr lang="en-US" smtClean="0"/>
              <a:t>8</a:t>
            </a:fld>
            <a:endParaRPr lang="en-US"/>
          </a:p>
        </p:txBody>
      </p:sp>
    </p:spTree>
    <p:extLst>
      <p:ext uri="{BB962C8B-B14F-4D97-AF65-F5344CB8AC3E}">
        <p14:creationId xmlns:p14="http://schemas.microsoft.com/office/powerpoint/2010/main" val="42067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B93DD-F9F7-4C89-958E-39A6257F5FF4}" type="slidenum">
              <a:rPr lang="en-US" smtClean="0"/>
              <a:t>9</a:t>
            </a:fld>
            <a:endParaRPr lang="en-US"/>
          </a:p>
        </p:txBody>
      </p:sp>
    </p:spTree>
    <p:extLst>
      <p:ext uri="{BB962C8B-B14F-4D97-AF65-F5344CB8AC3E}">
        <p14:creationId xmlns:p14="http://schemas.microsoft.com/office/powerpoint/2010/main" val="2629551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unsplash.com/search/photos/laptop?utm_source=unsplash&amp;utm_medium=referral&amp;utm_content=creditCopyText"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unsplash.com/photos/FlPc9_VocJ4?utm_source=unsplash&amp;utm_medium=referral&amp;utm_content=creditCopyText" TargetMode="External"/><Relationship Id="rId5" Type="http://schemas.openxmlformats.org/officeDocument/2006/relationships/image" Target="../media/image7.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2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2"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a:extLst>
              <a:ext uri="{FF2B5EF4-FFF2-40B4-BE49-F238E27FC236}">
                <a16:creationId xmlns:a16="http://schemas.microsoft.com/office/drawing/2014/main" id="{73D54DFC-737A-534E-94C7-0347C303C1F0}"/>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23" name="Picture 22">
            <a:extLst>
              <a:ext uri="{FF2B5EF4-FFF2-40B4-BE49-F238E27FC236}">
                <a16:creationId xmlns:a16="http://schemas.microsoft.com/office/drawing/2014/main" id="{305437E8-D27F-5B4C-8F60-F9575C78E195}"/>
              </a:ext>
            </a:extLst>
          </p:cNvPr>
          <p:cNvPicPr>
            <a:picLocks noChangeAspect="1"/>
          </p:cNvPicPr>
          <p:nvPr userDrawn="1"/>
        </p:nvPicPr>
        <p:blipFill>
          <a:blip r:embed="rId4"/>
          <a:stretch>
            <a:fillRect/>
          </a:stretch>
        </p:blipFill>
        <p:spPr>
          <a:xfrm>
            <a:off x="8426450" y="0"/>
            <a:ext cx="717550" cy="1079500"/>
          </a:xfrm>
          <a:prstGeom prst="rect">
            <a:avLst/>
          </a:prstGeom>
        </p:spPr>
      </p:pic>
    </p:spTree>
    <p:extLst>
      <p:ext uri="{BB962C8B-B14F-4D97-AF65-F5344CB8AC3E}">
        <p14:creationId xmlns:p14="http://schemas.microsoft.com/office/powerpoint/2010/main" val="246435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2"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a:extLst>
              <a:ext uri="{FF2B5EF4-FFF2-40B4-BE49-F238E27FC236}">
                <a16:creationId xmlns:a16="http://schemas.microsoft.com/office/drawing/2014/main" id="{73D54DFC-737A-534E-94C7-0347C303C1F0}"/>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23" name="Picture 22">
            <a:extLst>
              <a:ext uri="{FF2B5EF4-FFF2-40B4-BE49-F238E27FC236}">
                <a16:creationId xmlns:a16="http://schemas.microsoft.com/office/drawing/2014/main" id="{305437E8-D27F-5B4C-8F60-F9575C78E195}"/>
              </a:ext>
            </a:extLst>
          </p:cNvPr>
          <p:cNvPicPr>
            <a:picLocks noChangeAspect="1"/>
          </p:cNvPicPr>
          <p:nvPr userDrawn="1"/>
        </p:nvPicPr>
        <p:blipFill>
          <a:blip r:embed="rId3"/>
          <a:stretch>
            <a:fillRect/>
          </a:stretch>
        </p:blipFill>
        <p:spPr>
          <a:xfrm>
            <a:off x="8426450" y="0"/>
            <a:ext cx="717550" cy="1079500"/>
          </a:xfrm>
          <a:prstGeom prst="rect">
            <a:avLst/>
          </a:prstGeom>
        </p:spPr>
      </p:pic>
      <p:pic>
        <p:nvPicPr>
          <p:cNvPr id="37" name="Picture 36">
            <a:extLst>
              <a:ext uri="{FF2B5EF4-FFF2-40B4-BE49-F238E27FC236}">
                <a16:creationId xmlns:a16="http://schemas.microsoft.com/office/drawing/2014/main" id="{0DF7DF52-FBC9-EC46-88B5-C1D847AC15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1783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slide 5">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9" name="Picture 18">
            <a:extLst>
              <a:ext uri="{FF2B5EF4-FFF2-40B4-BE49-F238E27FC236}">
                <a16:creationId xmlns:a16="http://schemas.microsoft.com/office/drawing/2014/main" id="{A580C2C7-B48A-7F4B-A2BA-8589930718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180947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 content, gra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518770" cy="578003"/>
          </a:xfrm>
        </p:spPr>
        <p:txBody>
          <a:bodyPr tIns="0" bIns="0" anchor="t" anchorCtr="0"/>
          <a:lstStyle>
            <a:lvl1pPr>
              <a:defRPr>
                <a:solidFill>
                  <a:schemeClr val="bg1">
                    <a:lumMod val="95000"/>
                  </a:schemeClr>
                </a:solidFill>
              </a:defRPr>
            </a:lvl1pPr>
          </a:lstStyle>
          <a:p>
            <a:r>
              <a:rPr lang="en-US"/>
              <a:t>Click to edit Master title style</a:t>
            </a:r>
          </a:p>
        </p:txBody>
      </p:sp>
      <p:sp>
        <p:nvSpPr>
          <p:cNvPr id="3" name="Content Placeholder 2"/>
          <p:cNvSpPr>
            <a:spLocks noGrp="1"/>
          </p:cNvSpPr>
          <p:nvPr>
            <p:ph idx="1"/>
          </p:nvPr>
        </p:nvSpPr>
        <p:spPr>
          <a:xfrm>
            <a:off x="360000" y="1158478"/>
            <a:ext cx="8520234" cy="3508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6" name="Picture 5">
            <a:extLst>
              <a:ext uri="{FF2B5EF4-FFF2-40B4-BE49-F238E27FC236}">
                <a16:creationId xmlns:a16="http://schemas.microsoft.com/office/drawing/2014/main" id="{BF6F4C0C-4EEB-974A-917F-DCD2E52D1F21}"/>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7" name="Picture 6">
            <a:extLst>
              <a:ext uri="{FF2B5EF4-FFF2-40B4-BE49-F238E27FC236}">
                <a16:creationId xmlns:a16="http://schemas.microsoft.com/office/drawing/2014/main" id="{C831B304-4447-D542-8723-96EB36DB0145}"/>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404153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gray">
    <p:bg>
      <p:bgPr>
        <a:solidFill>
          <a:srgbClr val="181B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normAutofit/>
          </a:bodyPr>
          <a:lstStyle>
            <a:lvl1pPr>
              <a:defRPr sz="2000">
                <a:solidFill>
                  <a:schemeClr val="bg1"/>
                </a:solidFill>
              </a:defRPr>
            </a:lvl1pPr>
          </a:lstStyle>
          <a:p>
            <a:r>
              <a:rPr lang="en-US" dirty="0"/>
              <a:t>Click to edit Master title style</a:t>
            </a:r>
          </a:p>
        </p:txBody>
      </p:sp>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pic>
        <p:nvPicPr>
          <p:cNvPr id="8" name="Picture 7">
            <a:extLst>
              <a:ext uri="{FF2B5EF4-FFF2-40B4-BE49-F238E27FC236}">
                <a16:creationId xmlns:a16="http://schemas.microsoft.com/office/drawing/2014/main" id="{03EAA7C7-430C-7740-891F-02C223D13168}"/>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9" name="Picture 8">
            <a:extLst>
              <a:ext uri="{FF2B5EF4-FFF2-40B4-BE49-F238E27FC236}">
                <a16:creationId xmlns:a16="http://schemas.microsoft.com/office/drawing/2014/main" id="{50106927-CE85-6E4A-B301-77DBD9C49D71}"/>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392678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gray">
    <p:bg>
      <p:bgPr>
        <a:solidFill>
          <a:srgbClr val="181B22"/>
        </a:solid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pic>
        <p:nvPicPr>
          <p:cNvPr id="8" name="Picture 7">
            <a:extLst>
              <a:ext uri="{FF2B5EF4-FFF2-40B4-BE49-F238E27FC236}">
                <a16:creationId xmlns:a16="http://schemas.microsoft.com/office/drawing/2014/main" id="{03EAA7C7-430C-7740-891F-02C223D13168}"/>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9" name="Picture 8">
            <a:extLst>
              <a:ext uri="{FF2B5EF4-FFF2-40B4-BE49-F238E27FC236}">
                <a16:creationId xmlns:a16="http://schemas.microsoft.com/office/drawing/2014/main" id="{50106927-CE85-6E4A-B301-77DBD9C49D71}"/>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413681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gray">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pic>
        <p:nvPicPr>
          <p:cNvPr id="8" name="Picture 7">
            <a:extLst>
              <a:ext uri="{FF2B5EF4-FFF2-40B4-BE49-F238E27FC236}">
                <a16:creationId xmlns:a16="http://schemas.microsoft.com/office/drawing/2014/main" id="{03EAA7C7-430C-7740-891F-02C223D13168}"/>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9" name="Picture 8">
            <a:extLst>
              <a:ext uri="{FF2B5EF4-FFF2-40B4-BE49-F238E27FC236}">
                <a16:creationId xmlns:a16="http://schemas.microsoft.com/office/drawing/2014/main" id="{50106927-CE85-6E4A-B301-77DBD9C49D71}"/>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10" name="Title 1">
            <a:extLst>
              <a:ext uri="{FF2B5EF4-FFF2-40B4-BE49-F238E27FC236}">
                <a16:creationId xmlns:a16="http://schemas.microsoft.com/office/drawing/2014/main" id="{50B76FB2-62A1-7E40-8356-E628E6D017C1}"/>
              </a:ext>
            </a:extLst>
          </p:cNvPr>
          <p:cNvSpPr>
            <a:spLocks noGrp="1"/>
          </p:cNvSpPr>
          <p:nvPr>
            <p:ph type="title"/>
          </p:nvPr>
        </p:nvSpPr>
        <p:spPr>
          <a:xfrm>
            <a:off x="972000" y="997058"/>
            <a:ext cx="7200000" cy="3022169"/>
          </a:xfrm>
        </p:spPr>
        <p:txBody>
          <a:bodyPr tIns="0" bIns="0">
            <a:normAutofit/>
          </a:bodyPr>
          <a:lstStyle>
            <a:lvl1pPr>
              <a:lnSpc>
                <a:spcPct val="150000"/>
              </a:lnSpc>
              <a:defRPr sz="1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6787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gray">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
        <p:nvSpPr>
          <p:cNvPr id="3" name="Title 1">
            <a:extLst>
              <a:ext uri="{FF2B5EF4-FFF2-40B4-BE49-F238E27FC236}">
                <a16:creationId xmlns:a16="http://schemas.microsoft.com/office/drawing/2014/main" id="{1EC6130A-86BC-CD49-A43B-8242AFF43792}"/>
              </a:ext>
            </a:extLst>
          </p:cNvPr>
          <p:cNvSpPr>
            <a:spLocks noGrp="1"/>
          </p:cNvSpPr>
          <p:nvPr>
            <p:ph type="title"/>
          </p:nvPr>
        </p:nvSpPr>
        <p:spPr>
          <a:xfrm>
            <a:off x="360000" y="360000"/>
            <a:ext cx="8518770" cy="578003"/>
          </a:xfrm>
        </p:spPr>
        <p:txBody>
          <a:bodyPr tIns="0" bIns="0"/>
          <a:lstStyle>
            <a:lvl1pP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F314A178-E532-9342-A3C6-800E8D855EF4}"/>
              </a:ext>
            </a:extLst>
          </p:cNvPr>
          <p:cNvPicPr>
            <a:picLocks noChangeAspect="1"/>
          </p:cNvPicPr>
          <p:nvPr userDrawn="1"/>
        </p:nvPicPr>
        <p:blipFill>
          <a:blip r:embed="rId2"/>
          <a:stretch>
            <a:fillRect/>
          </a:stretch>
        </p:blipFill>
        <p:spPr>
          <a:xfrm>
            <a:off x="8426450" y="0"/>
            <a:ext cx="717550" cy="10795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eft image, gray">
    <p:spTree>
      <p:nvGrpSpPr>
        <p:cNvPr id="1" name=""/>
        <p:cNvGrpSpPr/>
        <p:nvPr/>
      </p:nvGrpSpPr>
      <p:grpSpPr>
        <a:xfrm>
          <a:off x="0" y="0"/>
          <a:ext cx="0" cy="0"/>
          <a:chOff x="0" y="0"/>
          <a:chExt cx="0" cy="0"/>
        </a:xfrm>
      </p:grpSpPr>
      <p:sp>
        <p:nvSpPr>
          <p:cNvPr id="6" name="Rectangle 5"/>
          <p:cNvSpPr/>
          <p:nvPr userDrawn="1"/>
        </p:nvSpPr>
        <p:spPr>
          <a:xfrm>
            <a:off x="23" y="1079500"/>
            <a:ext cx="9143978" cy="40640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2" name="Title 1"/>
          <p:cNvSpPr>
            <a:spLocks noGrp="1"/>
          </p:cNvSpPr>
          <p:nvPr>
            <p:ph type="title"/>
          </p:nvPr>
        </p:nvSpPr>
        <p:spPr>
          <a:xfrm>
            <a:off x="312615" y="213305"/>
            <a:ext cx="8518770" cy="578003"/>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709160" y="1367692"/>
            <a:ext cx="4122225" cy="3299558"/>
          </a:xfrm>
        </p:spPr>
        <p:txBody>
          <a:bodyPr/>
          <a:lstStyle>
            <a:lvl1pPr>
              <a:defRPr>
                <a:solidFill>
                  <a:srgbClr val="161B21"/>
                </a:solidFill>
              </a:defRPr>
            </a:lvl1pPr>
            <a:lvl2pPr>
              <a:defRPr>
                <a:solidFill>
                  <a:srgbClr val="161B21"/>
                </a:solidFill>
              </a:defRPr>
            </a:lvl2pPr>
            <a:lvl3pPr>
              <a:defRPr>
                <a:solidFill>
                  <a:srgbClr val="161B21"/>
                </a:solidFill>
              </a:defRPr>
            </a:lvl3pPr>
            <a:lvl4pPr>
              <a:defRPr>
                <a:solidFill>
                  <a:srgbClr val="161B21"/>
                </a:solidFill>
              </a:defRPr>
            </a:lvl4pPr>
            <a:lvl5pPr>
              <a:defRPr>
                <a:solidFill>
                  <a:srgbClr val="161B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23" y="1079500"/>
            <a:ext cx="4434817" cy="4064000"/>
          </a:xfrm>
          <a:noFill/>
        </p:spPr>
        <p:txBody>
          <a:bodyPr anchor="ctr"/>
          <a:lstStyle>
            <a:lvl1pPr marL="0" indent="0" algn="ctr">
              <a:buFontTx/>
              <a:buNone/>
              <a:defRPr/>
            </a:lvl1pPr>
          </a:lstStyle>
          <a:p>
            <a:r>
              <a:rPr lang="en-US" dirty="0"/>
              <a:t>Image</a:t>
            </a:r>
          </a:p>
        </p:txBody>
      </p:sp>
      <p:pic>
        <p:nvPicPr>
          <p:cNvPr id="14" name="Picture 13">
            <a:extLst>
              <a:ext uri="{FF2B5EF4-FFF2-40B4-BE49-F238E27FC236}">
                <a16:creationId xmlns:a16="http://schemas.microsoft.com/office/drawing/2014/main" id="{2965EDD0-C5BE-D843-85DC-4FCCAFB9D7F5}"/>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357718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 left image, gray">
    <p:spTree>
      <p:nvGrpSpPr>
        <p:cNvPr id="1" name=""/>
        <p:cNvGrpSpPr/>
        <p:nvPr/>
      </p:nvGrpSpPr>
      <p:grpSpPr>
        <a:xfrm>
          <a:off x="0" y="0"/>
          <a:ext cx="0" cy="0"/>
          <a:chOff x="0" y="0"/>
          <a:chExt cx="0" cy="0"/>
        </a:xfrm>
      </p:grpSpPr>
      <p:sp>
        <p:nvSpPr>
          <p:cNvPr id="6" name="Rectangle 5"/>
          <p:cNvSpPr/>
          <p:nvPr userDrawn="1"/>
        </p:nvSpPr>
        <p:spPr>
          <a:xfrm>
            <a:off x="23" y="1079500"/>
            <a:ext cx="9143978" cy="40640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2" name="Title 1"/>
          <p:cNvSpPr>
            <a:spLocks noGrp="1"/>
          </p:cNvSpPr>
          <p:nvPr>
            <p:ph type="title"/>
          </p:nvPr>
        </p:nvSpPr>
        <p:spPr>
          <a:xfrm>
            <a:off x="312615" y="213305"/>
            <a:ext cx="8518770" cy="578003"/>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12616" y="1367692"/>
            <a:ext cx="8518770" cy="3299558"/>
          </a:xfrm>
        </p:spPr>
        <p:txBody>
          <a:bodyPr/>
          <a:lstStyle>
            <a:lvl1pPr>
              <a:defRPr>
                <a:solidFill>
                  <a:srgbClr val="161B21"/>
                </a:solidFill>
              </a:defRPr>
            </a:lvl1pPr>
            <a:lvl2pPr>
              <a:defRPr>
                <a:solidFill>
                  <a:srgbClr val="161B21"/>
                </a:solidFill>
              </a:defRPr>
            </a:lvl2pPr>
            <a:lvl3pPr>
              <a:defRPr>
                <a:solidFill>
                  <a:srgbClr val="161B21"/>
                </a:solidFill>
              </a:defRPr>
            </a:lvl3pPr>
            <a:lvl4pPr>
              <a:defRPr>
                <a:solidFill>
                  <a:srgbClr val="161B21"/>
                </a:solidFill>
              </a:defRPr>
            </a:lvl4pPr>
            <a:lvl5pPr>
              <a:defRPr>
                <a:solidFill>
                  <a:srgbClr val="161B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AE815F0-DB1E-CE47-A87A-D836A9DC2045}"/>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222478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image, gray">
    <p:spTree>
      <p:nvGrpSpPr>
        <p:cNvPr id="1" name=""/>
        <p:cNvGrpSpPr/>
        <p:nvPr/>
      </p:nvGrpSpPr>
      <p:grpSpPr>
        <a:xfrm>
          <a:off x="0" y="0"/>
          <a:ext cx="0" cy="0"/>
          <a:chOff x="0" y="0"/>
          <a:chExt cx="0" cy="0"/>
        </a:xfrm>
      </p:grpSpPr>
      <p:sp>
        <p:nvSpPr>
          <p:cNvPr id="7"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6" name="Picture Placeholder 5"/>
          <p:cNvSpPr>
            <a:spLocks noGrp="1"/>
          </p:cNvSpPr>
          <p:nvPr>
            <p:ph type="pic" sz="quarter" idx="10" hasCustomPrompt="1"/>
          </p:nvPr>
        </p:nvSpPr>
        <p:spPr>
          <a:xfrm>
            <a:off x="0" y="1079500"/>
            <a:ext cx="9143977" cy="4064000"/>
          </a:xfrm>
          <a:noFill/>
        </p:spPr>
        <p:txBody>
          <a:bodyPr anchor="ctr"/>
          <a:lstStyle>
            <a:lvl1pPr marL="0" indent="0" algn="ctr">
              <a:buFontTx/>
              <a:buNone/>
              <a:defRPr/>
            </a:lvl1pPr>
          </a:lstStyle>
          <a:p>
            <a:r>
              <a:rPr lang="en-US" dirty="0"/>
              <a:t>Image</a:t>
            </a:r>
          </a:p>
        </p:txBody>
      </p:sp>
      <p:sp>
        <p:nvSpPr>
          <p:cNvPr id="2" name="Title 1"/>
          <p:cNvSpPr>
            <a:spLocks noGrp="1"/>
          </p:cNvSpPr>
          <p:nvPr>
            <p:ph type="title"/>
          </p:nvPr>
        </p:nvSpPr>
        <p:spPr/>
        <p:txBody>
          <a:bodyPr tIns="0" bIns="0"/>
          <a:lstStyle>
            <a:lvl1pPr>
              <a:defRPr>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10650ECF-D423-954F-8F42-261C3CC40F63}"/>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31820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5">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2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right image, gray">
    <p:spTree>
      <p:nvGrpSpPr>
        <p:cNvPr id="1" name=""/>
        <p:cNvGrpSpPr/>
        <p:nvPr/>
      </p:nvGrpSpPr>
      <p:grpSpPr>
        <a:xfrm>
          <a:off x="0" y="0"/>
          <a:ext cx="0" cy="0"/>
          <a:chOff x="0" y="0"/>
          <a:chExt cx="0" cy="0"/>
        </a:xfrm>
      </p:grpSpPr>
      <p:sp>
        <p:nvSpPr>
          <p:cNvPr id="6" name="Rectangle 5"/>
          <p:cNvSpPr/>
          <p:nvPr userDrawn="1"/>
        </p:nvSpPr>
        <p:spPr>
          <a:xfrm>
            <a:off x="23" y="1079500"/>
            <a:ext cx="9143978" cy="40640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sp>
        <p:nvSpPr>
          <p:cNvPr id="2" name="Title 1"/>
          <p:cNvSpPr>
            <a:spLocks noGrp="1"/>
          </p:cNvSpPr>
          <p:nvPr>
            <p:ph type="title"/>
          </p:nvPr>
        </p:nvSpPr>
        <p:spPr/>
        <p:txBody>
          <a:bodyPr tIns="0" bIns="0"/>
          <a:lstStyle>
            <a:lvl1pPr>
              <a:defRPr b="0">
                <a:solidFill>
                  <a:schemeClr val="bg1"/>
                </a:solidFill>
              </a:defRPr>
            </a:lvl1pPr>
          </a:lstStyle>
          <a:p>
            <a:r>
              <a:rPr lang="en-US"/>
              <a:t>Click to edit Master title style</a:t>
            </a:r>
          </a:p>
        </p:txBody>
      </p:sp>
      <p:sp>
        <p:nvSpPr>
          <p:cNvPr id="3" name="Content Placeholder 2"/>
          <p:cNvSpPr>
            <a:spLocks noGrp="1"/>
          </p:cNvSpPr>
          <p:nvPr>
            <p:ph idx="1"/>
          </p:nvPr>
        </p:nvSpPr>
        <p:spPr>
          <a:xfrm>
            <a:off x="311150" y="1405180"/>
            <a:ext cx="4123689" cy="3262070"/>
          </a:xfrm>
        </p:spPr>
        <p:txBody>
          <a:bodyPr/>
          <a:lstStyle>
            <a:lvl1pPr>
              <a:defRPr>
                <a:solidFill>
                  <a:srgbClr val="161B21"/>
                </a:solidFill>
              </a:defRPr>
            </a:lvl1pPr>
            <a:lvl2pPr>
              <a:defRPr>
                <a:solidFill>
                  <a:srgbClr val="161B21"/>
                </a:solidFill>
              </a:defRPr>
            </a:lvl2pPr>
            <a:lvl3pPr>
              <a:defRPr>
                <a:solidFill>
                  <a:srgbClr val="161B21"/>
                </a:solidFill>
              </a:defRPr>
            </a:lvl3pPr>
            <a:lvl4pPr>
              <a:defRPr>
                <a:solidFill>
                  <a:srgbClr val="161B21"/>
                </a:solidFill>
              </a:defRPr>
            </a:lvl4pPr>
            <a:lvl5pPr>
              <a:defRPr>
                <a:solidFill>
                  <a:srgbClr val="161B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4709161" y="1079500"/>
            <a:ext cx="4434840" cy="4064000"/>
          </a:xfrm>
          <a:noFill/>
        </p:spPr>
        <p:txBody>
          <a:bodyPr anchor="ctr"/>
          <a:lstStyle>
            <a:lvl1pPr marL="0" indent="0" algn="ctr">
              <a:buFontTx/>
              <a:buNone/>
              <a:defRPr/>
            </a:lvl1pPr>
          </a:lstStyle>
          <a:p>
            <a:r>
              <a:rPr lang="en-US" dirty="0"/>
              <a:t>Image</a:t>
            </a:r>
          </a:p>
        </p:txBody>
      </p:sp>
      <p:pic>
        <p:nvPicPr>
          <p:cNvPr id="13" name="Picture 12">
            <a:extLst>
              <a:ext uri="{FF2B5EF4-FFF2-40B4-BE49-F238E27FC236}">
                <a16:creationId xmlns:a16="http://schemas.microsoft.com/office/drawing/2014/main" id="{13458D8E-7175-6D40-B456-DB29CA9BC369}"/>
              </a:ext>
            </a:extLst>
          </p:cNvPr>
          <p:cNvPicPr>
            <a:picLocks noChangeAspect="1"/>
          </p:cNvPicPr>
          <p:nvPr userDrawn="1"/>
        </p:nvPicPr>
        <p:blipFill>
          <a:blip r:embed="rId2"/>
          <a:stretch>
            <a:fillRect/>
          </a:stretch>
        </p:blipFill>
        <p:spPr>
          <a:xfrm>
            <a:off x="8426450" y="0"/>
            <a:ext cx="717550" cy="1079500"/>
          </a:xfrm>
          <a:prstGeom prst="rect">
            <a:avLst/>
          </a:prstGeom>
        </p:spPr>
      </p:pic>
    </p:spTree>
    <p:extLst>
      <p:ext uri="{BB962C8B-B14F-4D97-AF65-F5344CB8AC3E}">
        <p14:creationId xmlns:p14="http://schemas.microsoft.com/office/powerpoint/2010/main" val="2262132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title + content, gray">
    <p:bg>
      <p:bgPr>
        <a:solidFill>
          <a:srgbClr val="1A1D27"/>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36070D-3471-EA48-A2F2-B35893BF2AC6}"/>
              </a:ext>
            </a:extLst>
          </p:cNvPr>
          <p:cNvSpPr/>
          <p:nvPr userDrawn="1"/>
        </p:nvSpPr>
        <p:spPr>
          <a:xfrm flipH="1">
            <a:off x="3189286" y="0"/>
            <a:ext cx="5954713" cy="5143500"/>
          </a:xfrm>
          <a:prstGeom prst="rect">
            <a:avLst/>
          </a:prstGeom>
          <a:solidFill>
            <a:srgbClr val="181B22"/>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2" name="Title 1"/>
          <p:cNvSpPr>
            <a:spLocks noGrp="1"/>
          </p:cNvSpPr>
          <p:nvPr>
            <p:ph type="title"/>
          </p:nvPr>
        </p:nvSpPr>
        <p:spPr>
          <a:xfrm>
            <a:off x="360000" y="360000"/>
            <a:ext cx="2561516" cy="1920240"/>
          </a:xfrm>
        </p:spPr>
        <p:txBody>
          <a:bodyPr tIns="0" bIns="0" anchor="t"/>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p:nvPr>
        </p:nvSpPr>
        <p:spPr>
          <a:xfrm>
            <a:off x="3509964" y="477442"/>
            <a:ext cx="5040000" cy="41898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9" name="Picture 8">
            <a:extLst>
              <a:ext uri="{FF2B5EF4-FFF2-40B4-BE49-F238E27FC236}">
                <a16:creationId xmlns:a16="http://schemas.microsoft.com/office/drawing/2014/main" id="{A8277ABB-2541-1840-B824-9C5456ACA420}"/>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10" name="Picture 9">
            <a:extLst>
              <a:ext uri="{FF2B5EF4-FFF2-40B4-BE49-F238E27FC236}">
                <a16:creationId xmlns:a16="http://schemas.microsoft.com/office/drawing/2014/main" id="{31F94500-042D-C544-9A26-8DFD7DFB88AC}"/>
              </a:ext>
            </a:extLst>
          </p:cNvPr>
          <p:cNvPicPr>
            <a:picLocks noChangeAspect="1"/>
          </p:cNvPicPr>
          <p:nvPr userDrawn="1"/>
        </p:nvPicPr>
        <p:blipFill>
          <a:blip r:embed="rId3"/>
          <a:stretch>
            <a:fillRect/>
          </a:stretch>
        </p:blipFill>
        <p:spPr>
          <a:xfrm>
            <a:off x="8426450" y="0"/>
            <a:ext cx="717550" cy="1079500"/>
          </a:xfrm>
          <a:prstGeom prst="rect">
            <a:avLst/>
          </a:prstGeom>
        </p:spPr>
      </p:pic>
    </p:spTree>
    <p:extLst>
      <p:ext uri="{BB962C8B-B14F-4D97-AF65-F5344CB8AC3E}">
        <p14:creationId xmlns:p14="http://schemas.microsoft.com/office/powerpoint/2010/main" val="28725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de title + content, gray">
    <p:bg>
      <p:bgPr>
        <a:solidFill>
          <a:srgbClr val="1A1D27"/>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718A7A-B3EE-6D4E-919F-8D387102DACC}"/>
              </a:ext>
            </a:extLst>
          </p:cNvPr>
          <p:cNvSpPr/>
          <p:nvPr userDrawn="1"/>
        </p:nvSpPr>
        <p:spPr>
          <a:xfrm flipH="1">
            <a:off x="3189286" y="0"/>
            <a:ext cx="5954713" cy="5143500"/>
          </a:xfrm>
          <a:prstGeom prst="rect">
            <a:avLst/>
          </a:prstGeom>
          <a:solidFill>
            <a:srgbClr val="181B22"/>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dirty="0">
              <a:solidFill>
                <a:prstClr val="white"/>
              </a:solidFill>
            </a:endParaRPr>
          </a:p>
        </p:txBody>
      </p:sp>
      <p:sp>
        <p:nvSpPr>
          <p:cNvPr id="6" name="Text Placeholder 5"/>
          <p:cNvSpPr>
            <a:spLocks noGrp="1"/>
          </p:cNvSpPr>
          <p:nvPr>
            <p:ph type="body" sz="quarter" idx="10" hasCustomPrompt="1"/>
          </p:nvPr>
        </p:nvSpPr>
        <p:spPr>
          <a:xfrm>
            <a:off x="3509963" y="1398386"/>
            <a:ext cx="5040000" cy="32688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4" name="Picture 3">
            <a:extLst>
              <a:ext uri="{FF2B5EF4-FFF2-40B4-BE49-F238E27FC236}">
                <a16:creationId xmlns:a16="http://schemas.microsoft.com/office/drawing/2014/main" id="{8B074730-0335-104A-A935-93886533014D}"/>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12" name="Picture 11">
            <a:extLst>
              <a:ext uri="{FF2B5EF4-FFF2-40B4-BE49-F238E27FC236}">
                <a16:creationId xmlns:a16="http://schemas.microsoft.com/office/drawing/2014/main" id="{4687C23C-7F14-D849-B39A-8A0C2FD16A11}"/>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14" name="Title 1">
            <a:extLst>
              <a:ext uri="{FF2B5EF4-FFF2-40B4-BE49-F238E27FC236}">
                <a16:creationId xmlns:a16="http://schemas.microsoft.com/office/drawing/2014/main" id="{CE57BBF0-A12A-9F47-A6EE-D65566DE752A}"/>
              </a:ext>
            </a:extLst>
          </p:cNvPr>
          <p:cNvSpPr>
            <a:spLocks noGrp="1"/>
          </p:cNvSpPr>
          <p:nvPr>
            <p:ph type="title" hasCustomPrompt="1"/>
          </p:nvPr>
        </p:nvSpPr>
        <p:spPr>
          <a:xfrm>
            <a:off x="312738" y="1398386"/>
            <a:ext cx="2563811" cy="3268864"/>
          </a:xfrm>
        </p:spPr>
        <p:txBody>
          <a:bodyPr tIns="0" bIns="0" anchor="t"/>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11526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title only, gray">
    <p:spTree>
      <p:nvGrpSpPr>
        <p:cNvPr id="1" name=""/>
        <p:cNvGrpSpPr/>
        <p:nvPr/>
      </p:nvGrpSpPr>
      <p:grpSpPr>
        <a:xfrm>
          <a:off x="0" y="0"/>
          <a:ext cx="0" cy="0"/>
          <a:chOff x="0" y="0"/>
          <a:chExt cx="0" cy="0"/>
        </a:xfrm>
      </p:grpSpPr>
      <p:sp>
        <p:nvSpPr>
          <p:cNvPr id="5" name="Rectangle 4"/>
          <p:cNvSpPr/>
          <p:nvPr userDrawn="1"/>
        </p:nvSpPr>
        <p:spPr>
          <a:xfrm>
            <a:off x="3187701" y="0"/>
            <a:ext cx="5956300" cy="5143500"/>
          </a:xfrm>
          <a:prstGeom prst="rect">
            <a:avLst/>
          </a:prstGeom>
          <a:solidFill>
            <a:srgbClr val="EFF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a:xfrm>
            <a:off x="360000" y="360000"/>
            <a:ext cx="2561516" cy="1920240"/>
          </a:xfrm>
        </p:spPr>
        <p:txBody>
          <a:bodyPr tIns="0" bIns="0" anchor="t"/>
          <a:lstStyle>
            <a:lvl1pPr>
              <a:defRPr>
                <a:solidFill>
                  <a:schemeClr val="bg1"/>
                </a:solidFill>
              </a:defRPr>
            </a:lvl1pPr>
          </a:lstStyle>
          <a:p>
            <a:r>
              <a:rPr lang="en-US" dirty="0"/>
              <a:t>Click to edit Master title style</a:t>
            </a:r>
          </a:p>
        </p:txBody>
      </p:sp>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latin typeface="Calibri" charset="0"/>
                <a:ea typeface="Calibri" charset="0"/>
                <a:cs typeface="Calibri" charset="0"/>
              </a:rPr>
              <a:pPr/>
              <a:t>‹#›</a:t>
            </a:fld>
            <a:endParaRPr lang="en-US" sz="800" dirty="0">
              <a:latin typeface="Calibri" charset="0"/>
              <a:ea typeface="Calibri" charset="0"/>
              <a:cs typeface="Calibri" charset="0"/>
            </a:endParaRPr>
          </a:p>
        </p:txBody>
      </p:sp>
      <p:sp>
        <p:nvSpPr>
          <p:cNvPr id="8" name="Picture Placeholder 6">
            <a:extLst>
              <a:ext uri="{FF2B5EF4-FFF2-40B4-BE49-F238E27FC236}">
                <a16:creationId xmlns:a16="http://schemas.microsoft.com/office/drawing/2014/main" id="{26FC2B99-1A08-9341-8894-18F8E7F3AC96}"/>
              </a:ext>
            </a:extLst>
          </p:cNvPr>
          <p:cNvSpPr>
            <a:spLocks noGrp="1"/>
          </p:cNvSpPr>
          <p:nvPr>
            <p:ph type="pic" sz="quarter" idx="10" hasCustomPrompt="1"/>
          </p:nvPr>
        </p:nvSpPr>
        <p:spPr>
          <a:xfrm>
            <a:off x="3187701" y="0"/>
            <a:ext cx="5956300" cy="5143500"/>
          </a:xfrm>
          <a:noFill/>
        </p:spPr>
        <p:txBody>
          <a:bodyPr anchor="ctr"/>
          <a:lstStyle>
            <a:lvl1pPr marL="0" indent="0" algn="ctr">
              <a:buFontTx/>
              <a:buNone/>
              <a:defRPr/>
            </a:lvl1pPr>
          </a:lstStyle>
          <a:p>
            <a:r>
              <a:rPr lang="en-US" dirty="0"/>
              <a:t>Image</a:t>
            </a:r>
          </a:p>
        </p:txBody>
      </p:sp>
      <p:pic>
        <p:nvPicPr>
          <p:cNvPr id="10" name="Picture 9">
            <a:extLst>
              <a:ext uri="{FF2B5EF4-FFF2-40B4-BE49-F238E27FC236}">
                <a16:creationId xmlns:a16="http://schemas.microsoft.com/office/drawing/2014/main" id="{73161B4E-6EE0-9B4C-84F6-83CA0535C3BC}"/>
              </a:ext>
            </a:extLst>
          </p:cNvPr>
          <p:cNvPicPr>
            <a:picLocks noChangeAspect="1"/>
          </p:cNvPicPr>
          <p:nvPr userDrawn="1"/>
        </p:nvPicPr>
        <p:blipFill>
          <a:blip r:embed="rId2"/>
          <a:stretch>
            <a:fillRect/>
          </a:stretch>
        </p:blipFill>
        <p:spPr>
          <a:xfrm>
            <a:off x="0" y="4064000"/>
            <a:ext cx="717550" cy="1079500"/>
          </a:xfrm>
          <a:prstGeom prst="rect">
            <a:avLst/>
          </a:prstGeom>
        </p:spPr>
      </p:pic>
    </p:spTree>
    <p:extLst>
      <p:ext uri="{BB962C8B-B14F-4D97-AF65-F5344CB8AC3E}">
        <p14:creationId xmlns:p14="http://schemas.microsoft.com/office/powerpoint/2010/main" val="156086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Tree>
    <p:extLst>
      <p:ext uri="{BB962C8B-B14F-4D97-AF65-F5344CB8AC3E}">
        <p14:creationId xmlns:p14="http://schemas.microsoft.com/office/powerpoint/2010/main" val="4108981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356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2" y="927268"/>
            <a:ext cx="9143977" cy="4216232"/>
          </a:xfrm>
          <a:noFill/>
        </p:spPr>
        <p:txBody>
          <a:bodyPr anchor="ctr"/>
          <a:lstStyle>
            <a:lvl1pPr marL="0" indent="0" algn="ctr">
              <a:buFontTx/>
              <a:buNone/>
              <a:defRPr/>
            </a:lvl1pPr>
          </a:lstStyle>
          <a:p>
            <a:r>
              <a:rPr lang="en-US" dirty="0"/>
              <a:t>Image</a:t>
            </a: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2237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right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86C1C-9952-3047-A288-7620D9569BA1}"/>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6" name="Picture 5">
            <a:extLst>
              <a:ext uri="{FF2B5EF4-FFF2-40B4-BE49-F238E27FC236}">
                <a16:creationId xmlns:a16="http://schemas.microsoft.com/office/drawing/2014/main" id="{0AED97D6-1A00-0940-BAA9-215223637AA1}"/>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2" name="Title 1"/>
          <p:cNvSpPr>
            <a:spLocks noGrp="1"/>
          </p:cNvSpPr>
          <p:nvPr>
            <p:ph type="title"/>
          </p:nvPr>
        </p:nvSpPr>
        <p:spPr/>
        <p:txBody>
          <a:bodyPr tIns="0" bIns="0"/>
          <a:lstStyle>
            <a:lvl1pPr>
              <a:defRPr b="0"/>
            </a:lvl1pPr>
          </a:lstStyle>
          <a:p>
            <a:r>
              <a:rPr lang="en-US"/>
              <a:t>Click to edit Master title style</a:t>
            </a:r>
          </a:p>
        </p:txBody>
      </p:sp>
      <p:sp>
        <p:nvSpPr>
          <p:cNvPr id="3" name="Content Placeholder 2"/>
          <p:cNvSpPr>
            <a:spLocks noGrp="1"/>
          </p:cNvSpPr>
          <p:nvPr>
            <p:ph idx="1"/>
          </p:nvPr>
        </p:nvSpPr>
        <p:spPr>
          <a:xfrm>
            <a:off x="311151" y="1158478"/>
            <a:ext cx="4123689" cy="3508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4709160" y="1158478"/>
            <a:ext cx="4122103" cy="3508772"/>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3329293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left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C408B-86E6-6B45-85DD-04CF7E94D73F}"/>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6" name="Picture 5">
            <a:extLst>
              <a:ext uri="{FF2B5EF4-FFF2-40B4-BE49-F238E27FC236}">
                <a16:creationId xmlns:a16="http://schemas.microsoft.com/office/drawing/2014/main" id="{782D3F32-D1B6-F341-B522-F8D9C25687A2}"/>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2" name="Title 1"/>
          <p:cNvSpPr>
            <a:spLocks noGrp="1"/>
          </p:cNvSpPr>
          <p:nvPr>
            <p:ph type="title"/>
          </p:nvPr>
        </p:nvSpPr>
        <p:spPr>
          <a:xfrm>
            <a:off x="360000" y="360000"/>
            <a:ext cx="8518770" cy="578003"/>
          </a:xfrm>
        </p:spPr>
        <p:txBody>
          <a:bodyPr tIns="0" bIns="0"/>
          <a:lstStyle/>
          <a:p>
            <a:r>
              <a:rPr lang="en-US"/>
              <a:t>Click to edit Master title style</a:t>
            </a:r>
          </a:p>
        </p:txBody>
      </p:sp>
      <p:sp>
        <p:nvSpPr>
          <p:cNvPr id="3" name="Content Placeholder 2"/>
          <p:cNvSpPr>
            <a:spLocks noGrp="1"/>
          </p:cNvSpPr>
          <p:nvPr>
            <p:ph idx="1"/>
          </p:nvPr>
        </p:nvSpPr>
        <p:spPr>
          <a:xfrm>
            <a:off x="4709160" y="1158478"/>
            <a:ext cx="4122225" cy="3508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360000" y="1158478"/>
            <a:ext cx="4122225" cy="3508772"/>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3590325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 left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C408B-86E6-6B45-85DD-04CF7E94D73F}"/>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6" name="Picture 5">
            <a:extLst>
              <a:ext uri="{FF2B5EF4-FFF2-40B4-BE49-F238E27FC236}">
                <a16:creationId xmlns:a16="http://schemas.microsoft.com/office/drawing/2014/main" id="{782D3F32-D1B6-F341-B522-F8D9C25687A2}"/>
              </a:ext>
            </a:extLst>
          </p:cNvPr>
          <p:cNvPicPr>
            <a:picLocks noChangeAspect="1"/>
          </p:cNvPicPr>
          <p:nvPr userDrawn="1"/>
        </p:nvPicPr>
        <p:blipFill>
          <a:blip r:embed="rId3"/>
          <a:stretch>
            <a:fillRect/>
          </a:stretch>
        </p:blipFill>
        <p:spPr>
          <a:xfrm>
            <a:off x="8426450" y="0"/>
            <a:ext cx="717550" cy="1079500"/>
          </a:xfrm>
          <a:prstGeom prst="rect">
            <a:avLst/>
          </a:prstGeom>
        </p:spPr>
      </p:pic>
      <p:sp>
        <p:nvSpPr>
          <p:cNvPr id="2" name="Title 1"/>
          <p:cNvSpPr>
            <a:spLocks noGrp="1"/>
          </p:cNvSpPr>
          <p:nvPr>
            <p:ph type="title"/>
          </p:nvPr>
        </p:nvSpPr>
        <p:spPr>
          <a:xfrm>
            <a:off x="360000" y="360000"/>
            <a:ext cx="8518770" cy="578003"/>
          </a:xfrm>
        </p:spPr>
        <p:txBody>
          <a:bodyPr tIns="0" bIns="0"/>
          <a:lstStyle/>
          <a:p>
            <a:r>
              <a:rPr lang="en-US"/>
              <a:t>Click to edit Master title style</a:t>
            </a:r>
          </a:p>
        </p:txBody>
      </p:sp>
      <p:sp>
        <p:nvSpPr>
          <p:cNvPr id="3" name="Content Placeholder 2"/>
          <p:cNvSpPr>
            <a:spLocks noGrp="1"/>
          </p:cNvSpPr>
          <p:nvPr>
            <p:ph idx="1"/>
          </p:nvPr>
        </p:nvSpPr>
        <p:spPr>
          <a:xfrm>
            <a:off x="358775" y="1158478"/>
            <a:ext cx="4122225" cy="3508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530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1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556F6962-BA1E-F147-A8DD-97B711C1D77A}"/>
              </a:ext>
            </a:extLst>
          </p:cNvPr>
          <p:cNvPicPr>
            <a:picLocks noChangeAspect="1"/>
          </p:cNvPicPr>
          <p:nvPr userDrawn="1"/>
        </p:nvPicPr>
        <p:blipFill>
          <a:blip r:embed="rId4"/>
          <a:stretch>
            <a:fillRect/>
          </a:stretch>
        </p:blipFill>
        <p:spPr>
          <a:xfrm>
            <a:off x="0" y="4064000"/>
            <a:ext cx="717550" cy="1079500"/>
          </a:xfrm>
          <a:prstGeom prst="rect">
            <a:avLst/>
          </a:prstGeom>
        </p:spPr>
      </p:pic>
      <p:pic>
        <p:nvPicPr>
          <p:cNvPr id="11" name="Picture 10">
            <a:extLst>
              <a:ext uri="{FF2B5EF4-FFF2-40B4-BE49-F238E27FC236}">
                <a16:creationId xmlns:a16="http://schemas.microsoft.com/office/drawing/2014/main" id="{ACC18630-5234-6A43-B630-D6154E278A1E}"/>
              </a:ext>
            </a:extLst>
          </p:cNvPr>
          <p:cNvPicPr>
            <a:picLocks noChangeAspect="1"/>
          </p:cNvPicPr>
          <p:nvPr userDrawn="1"/>
        </p:nvPicPr>
        <p:blipFill>
          <a:blip r:embed="rId5"/>
          <a:stretch>
            <a:fillRect/>
          </a:stretch>
        </p:blipFill>
        <p:spPr>
          <a:xfrm>
            <a:off x="8426450" y="0"/>
            <a:ext cx="717550" cy="1079500"/>
          </a:xfrm>
          <a:prstGeom prst="rect">
            <a:avLst/>
          </a:prstGeom>
        </p:spPr>
      </p:pic>
    </p:spTree>
    <p:extLst>
      <p:ext uri="{BB962C8B-B14F-4D97-AF65-F5344CB8AC3E}">
        <p14:creationId xmlns:p14="http://schemas.microsoft.com/office/powerpoint/2010/main" val="2963342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p>
        </p:txBody>
      </p:sp>
    </p:spTree>
    <p:extLst>
      <p:ext uri="{BB962C8B-B14F-4D97-AF65-F5344CB8AC3E}">
        <p14:creationId xmlns:p14="http://schemas.microsoft.com/office/powerpoint/2010/main" val="2405912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61211" y="1561343"/>
            <a:ext cx="3017518" cy="1432042"/>
          </a:xfrm>
          <a:prstGeom prst="rect">
            <a:avLst/>
          </a:prstGeom>
        </p:spPr>
      </p:pic>
      <p:sp>
        <p:nvSpPr>
          <p:cNvPr id="3" name="TextBox 2"/>
          <p:cNvSpPr txBox="1"/>
          <p:nvPr userDrawn="1"/>
        </p:nvSpPr>
        <p:spPr>
          <a:xfrm>
            <a:off x="3141477" y="3342181"/>
            <a:ext cx="2856988" cy="287988"/>
          </a:xfrm>
          <a:prstGeom prst="rect">
            <a:avLst/>
          </a:prstGeom>
          <a:noFill/>
        </p:spPr>
        <p:txBody>
          <a:bodyPr wrap="none" lIns="0" tIns="0" rIns="0" bIns="0" rtlCol="0">
            <a:noAutofit/>
          </a:bodyPr>
          <a:lstStyle/>
          <a:p>
            <a:pPr algn="ctr"/>
            <a:r>
              <a:rPr lang="en-US" sz="1400" dirty="0">
                <a:solidFill>
                  <a:schemeClr val="bg1"/>
                </a:solidFill>
              </a:rPr>
              <a:t>Making course content accessible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End slide, white">
    <p:spTree>
      <p:nvGrpSpPr>
        <p:cNvPr id="1" name=""/>
        <p:cNvGrpSpPr/>
        <p:nvPr/>
      </p:nvGrpSpPr>
      <p:grpSpPr>
        <a:xfrm>
          <a:off x="0" y="0"/>
          <a:ext cx="0" cy="0"/>
          <a:chOff x="0" y="0"/>
          <a:chExt cx="0" cy="0"/>
        </a:xfrm>
      </p:grpSpPr>
      <p:sp>
        <p:nvSpPr>
          <p:cNvPr id="3" name="TextBox 2"/>
          <p:cNvSpPr txBox="1"/>
          <p:nvPr userDrawn="1"/>
        </p:nvSpPr>
        <p:spPr>
          <a:xfrm>
            <a:off x="2713381" y="3443420"/>
            <a:ext cx="3713179" cy="469557"/>
          </a:xfrm>
          <a:prstGeom prst="rect">
            <a:avLst/>
          </a:prstGeom>
          <a:noFill/>
        </p:spPr>
        <p:txBody>
          <a:bodyPr wrap="none" lIns="137160" tIns="137160" rIns="137160" bIns="137160" rtlCol="0">
            <a:noAutofit/>
          </a:bodyPr>
          <a:lstStyle/>
          <a:p>
            <a:r>
              <a:rPr lang="en-US" sz="1800" dirty="0">
                <a:solidFill>
                  <a:srgbClr val="161B21"/>
                </a:solidFill>
              </a:rPr>
              <a:t>Making course content accessible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61211" y="1853951"/>
            <a:ext cx="3017518" cy="1432042"/>
          </a:xfrm>
          <a:prstGeom prst="rect">
            <a:avLst/>
          </a:prstGeom>
        </p:spPr>
      </p:pic>
    </p:spTree>
    <p:extLst>
      <p:ext uri="{BB962C8B-B14F-4D97-AF65-F5344CB8AC3E}">
        <p14:creationId xmlns:p14="http://schemas.microsoft.com/office/powerpoint/2010/main" val="1883743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ank, gray">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
        <p:nvSpPr>
          <p:cNvPr id="3" name="Title 1"/>
          <p:cNvSpPr>
            <a:spLocks noGrp="1"/>
          </p:cNvSpPr>
          <p:nvPr>
            <p:ph type="title"/>
          </p:nvPr>
        </p:nvSpPr>
        <p:spPr>
          <a:xfrm>
            <a:off x="360000" y="360000"/>
            <a:ext cx="2202225" cy="1014775"/>
          </a:xfrm>
        </p:spPr>
        <p:txBody>
          <a:bodyPr tIns="0" bIns="0" anchor="t"/>
          <a:lstStyle>
            <a:lvl1pPr>
              <a:defRPr>
                <a:solidFill>
                  <a:schemeClr val="bg1"/>
                </a:solidFill>
              </a:defRPr>
            </a:lvl1pPr>
          </a:lstStyle>
          <a:p>
            <a:r>
              <a:rPr lang="en-US" dirty="0"/>
              <a:t>Click to edit Master title style</a:t>
            </a:r>
          </a:p>
        </p:txBody>
      </p:sp>
      <p:sp>
        <p:nvSpPr>
          <p:cNvPr id="4" name="Shape 323"/>
          <p:cNvSpPr>
            <a:spLocks noGrp="1"/>
          </p:cNvSpPr>
          <p:nvPr>
            <p:ph type="body" sz="quarter" idx="4294967295"/>
          </p:nvPr>
        </p:nvSpPr>
        <p:spPr>
          <a:xfrm>
            <a:off x="360000" y="1374775"/>
            <a:ext cx="2202225" cy="3292475"/>
          </a:xfrm>
          <a:prstGeom prst="rect">
            <a:avLst/>
          </a:prstGeom>
        </p:spPr>
        <p:txBody>
          <a:bodyPr vert="horz" lIns="0" tIns="0" rIns="0" bIns="0" rtlCol="0">
            <a:noAutofit/>
          </a:bodyPr>
          <a:lstStyle>
            <a:lvl1pPr>
              <a:defRPr>
                <a:solidFill>
                  <a:schemeClr val="bg1"/>
                </a:solidFill>
              </a:defRPr>
            </a:lvl1pPr>
          </a:lstStyle>
          <a:p>
            <a:pPr marL="0" indent="0">
              <a:spcAft>
                <a:spcPts val="120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only, gray">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chemeClr val="bg1"/>
                </a:solidFill>
              </a:rPr>
              <a:pPr/>
              <a:t>‹#›</a:t>
            </a:fld>
            <a:endParaRPr lang="en-US" sz="800" dirty="0">
              <a:solidFill>
                <a:schemeClr val="bg1"/>
              </a:solidFill>
            </a:endParaRPr>
          </a:p>
        </p:txBody>
      </p:sp>
      <p:sp>
        <p:nvSpPr>
          <p:cNvPr id="3" name="Title 1"/>
          <p:cNvSpPr>
            <a:spLocks noGrp="1"/>
          </p:cNvSpPr>
          <p:nvPr>
            <p:ph type="title"/>
          </p:nvPr>
        </p:nvSpPr>
        <p:spPr>
          <a:xfrm>
            <a:off x="359999" y="2054268"/>
            <a:ext cx="4888406" cy="2461365"/>
          </a:xfrm>
        </p:spPr>
        <p:txBody>
          <a:bodyPr tIns="0" bIns="0" anchor="t">
            <a:normAutofit/>
          </a:bodyPr>
          <a:lstStyle>
            <a:lvl1pPr algn="ct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12000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5">
    <p:spTree>
      <p:nvGrpSpPr>
        <p:cNvPr id="1" name=""/>
        <p:cNvGrpSpPr/>
        <p:nvPr/>
      </p:nvGrpSpPr>
      <p:grpSpPr>
        <a:xfrm>
          <a:off x="0" y="0"/>
          <a:ext cx="0" cy="0"/>
          <a:chOff x="0" y="0"/>
          <a:chExt cx="0" cy="0"/>
        </a:xfrm>
      </p:grpSpPr>
      <p:pic>
        <p:nvPicPr>
          <p:cNvPr id="7" name="image4.png"/>
          <p:cNvPicPr>
            <a:picLocks noChangeAspect="1"/>
          </p:cNvPicPr>
          <p:nvPr userDrawn="1"/>
        </p:nvPicPr>
        <p:blipFill>
          <a:blip r:embed="rId2"/>
          <a:stretch>
            <a:fillRect/>
          </a:stretch>
        </p:blipFill>
        <p:spPr>
          <a:xfrm>
            <a:off x="0" y="0"/>
            <a:ext cx="9144000" cy="5143500"/>
          </a:xfrm>
          <a:prstGeom prst="rect">
            <a:avLst/>
          </a:prstGeom>
          <a:ln w="12700">
            <a:miter lim="400000"/>
          </a:ln>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802600"/>
            <a:ext cx="2069131" cy="697016"/>
          </a:xfrm>
          <a:prstGeom prst="rect">
            <a:avLst/>
          </a:prstGeom>
        </p:spPr>
      </p:pic>
      <p:sp>
        <p:nvSpPr>
          <p:cNvPr id="16"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a:extLst>
              <a:ext uri="{FF2B5EF4-FFF2-40B4-BE49-F238E27FC236}">
                <a16:creationId xmlns:a16="http://schemas.microsoft.com/office/drawing/2014/main" id="{AECF7154-12B4-2C45-8455-EBB57214544E}"/>
              </a:ext>
            </a:extLst>
          </p:cNvPr>
          <p:cNvPicPr>
            <a:picLocks noChangeAspect="1"/>
          </p:cNvPicPr>
          <p:nvPr userDrawn="1"/>
        </p:nvPicPr>
        <p:blipFill>
          <a:blip r:embed="rId4"/>
          <a:stretch>
            <a:fillRect/>
          </a:stretch>
        </p:blipFill>
        <p:spPr>
          <a:xfrm>
            <a:off x="0" y="4064000"/>
            <a:ext cx="717550" cy="1079500"/>
          </a:xfrm>
          <a:prstGeom prst="rect">
            <a:avLst/>
          </a:prstGeom>
        </p:spPr>
      </p:pic>
      <p:pic>
        <p:nvPicPr>
          <p:cNvPr id="15" name="Picture 14">
            <a:extLst>
              <a:ext uri="{FF2B5EF4-FFF2-40B4-BE49-F238E27FC236}">
                <a16:creationId xmlns:a16="http://schemas.microsoft.com/office/drawing/2014/main" id="{20313429-D358-CB4B-8903-EB372B64B5C3}"/>
              </a:ext>
            </a:extLst>
          </p:cNvPr>
          <p:cNvPicPr>
            <a:picLocks noChangeAspect="1"/>
          </p:cNvPicPr>
          <p:nvPr userDrawn="1"/>
        </p:nvPicPr>
        <p:blipFill>
          <a:blip r:embed="rId5"/>
          <a:stretch>
            <a:fillRect/>
          </a:stretch>
        </p:blipFill>
        <p:spPr>
          <a:xfrm>
            <a:off x="8426450" y="0"/>
            <a:ext cx="717550" cy="10795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2"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1" name="Picture 20">
            <a:extLst>
              <a:ext uri="{FF2B5EF4-FFF2-40B4-BE49-F238E27FC236}">
                <a16:creationId xmlns:a16="http://schemas.microsoft.com/office/drawing/2014/main" id="{73D54DFC-737A-534E-94C7-0347C303C1F0}"/>
              </a:ext>
            </a:extLst>
          </p:cNvPr>
          <p:cNvPicPr>
            <a:picLocks noChangeAspect="1"/>
          </p:cNvPicPr>
          <p:nvPr userDrawn="1"/>
        </p:nvPicPr>
        <p:blipFill>
          <a:blip r:embed="rId2"/>
          <a:stretch>
            <a:fillRect/>
          </a:stretch>
        </p:blipFill>
        <p:spPr>
          <a:xfrm>
            <a:off x="0" y="4064000"/>
            <a:ext cx="717550" cy="1079500"/>
          </a:xfrm>
          <a:prstGeom prst="rect">
            <a:avLst/>
          </a:prstGeom>
        </p:spPr>
      </p:pic>
      <p:pic>
        <p:nvPicPr>
          <p:cNvPr id="23" name="Picture 22">
            <a:extLst>
              <a:ext uri="{FF2B5EF4-FFF2-40B4-BE49-F238E27FC236}">
                <a16:creationId xmlns:a16="http://schemas.microsoft.com/office/drawing/2014/main" id="{305437E8-D27F-5B4C-8F60-F9575C78E195}"/>
              </a:ext>
            </a:extLst>
          </p:cNvPr>
          <p:cNvPicPr>
            <a:picLocks noChangeAspect="1"/>
          </p:cNvPicPr>
          <p:nvPr userDrawn="1"/>
        </p:nvPicPr>
        <p:blipFill>
          <a:blip r:embed="rId3"/>
          <a:stretch>
            <a:fillRect/>
          </a:stretch>
        </p:blipFill>
        <p:spPr>
          <a:xfrm>
            <a:off x="8426450" y="0"/>
            <a:ext cx="717550" cy="1079500"/>
          </a:xfrm>
          <a:prstGeom prst="rect">
            <a:avLst/>
          </a:prstGeom>
        </p:spPr>
      </p:pic>
      <p:pic>
        <p:nvPicPr>
          <p:cNvPr id="37" name="Picture 36">
            <a:extLst>
              <a:ext uri="{FF2B5EF4-FFF2-40B4-BE49-F238E27FC236}">
                <a16:creationId xmlns:a16="http://schemas.microsoft.com/office/drawing/2014/main" id="{0DF7DF52-FBC9-EC46-88B5-C1D847AC15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6463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5">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2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9" name="Picture 18">
            <a:extLst>
              <a:ext uri="{FF2B5EF4-FFF2-40B4-BE49-F238E27FC236}">
                <a16:creationId xmlns:a16="http://schemas.microsoft.com/office/drawing/2014/main" id="{A580C2C7-B48A-7F4B-A2BA-8589930718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284063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6">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810"/>
            <a:ext cx="9144000" cy="5151120"/>
          </a:xfrm>
          <a:prstGeom prst="rect">
            <a:avLst/>
          </a:prstGeom>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14"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556F6962-BA1E-F147-A8DD-97B711C1D77A}"/>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11" name="Picture 10">
            <a:extLst>
              <a:ext uri="{FF2B5EF4-FFF2-40B4-BE49-F238E27FC236}">
                <a16:creationId xmlns:a16="http://schemas.microsoft.com/office/drawing/2014/main" id="{ACC18630-5234-6A43-B630-D6154E278A1E}"/>
              </a:ext>
            </a:extLst>
          </p:cNvPr>
          <p:cNvPicPr>
            <a:picLocks noChangeAspect="1"/>
          </p:cNvPicPr>
          <p:nvPr userDrawn="1"/>
        </p:nvPicPr>
        <p:blipFill>
          <a:blip r:embed="rId4"/>
          <a:stretch>
            <a:fillRect/>
          </a:stretch>
        </p:blipFill>
        <p:spPr>
          <a:xfrm>
            <a:off x="8426450" y="0"/>
            <a:ext cx="717550" cy="1079500"/>
          </a:xfrm>
          <a:prstGeom prst="rect">
            <a:avLst/>
          </a:prstGeom>
        </p:spPr>
      </p:pic>
      <p:pic>
        <p:nvPicPr>
          <p:cNvPr id="28" name="Picture 27">
            <a:extLst>
              <a:ext uri="{FF2B5EF4-FFF2-40B4-BE49-F238E27FC236}">
                <a16:creationId xmlns:a16="http://schemas.microsoft.com/office/drawing/2014/main" id="{563052C7-CFF7-0B45-AEB7-BAC0DE527A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410117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5">
    <p:spTree>
      <p:nvGrpSpPr>
        <p:cNvPr id="1" name=""/>
        <p:cNvGrpSpPr/>
        <p:nvPr/>
      </p:nvGrpSpPr>
      <p:grpSpPr>
        <a:xfrm>
          <a:off x="0" y="0"/>
          <a:ext cx="0" cy="0"/>
          <a:chOff x="0" y="0"/>
          <a:chExt cx="0" cy="0"/>
        </a:xfrm>
      </p:grpSpPr>
      <p:pic>
        <p:nvPicPr>
          <p:cNvPr id="7" name="image4.png"/>
          <p:cNvPicPr>
            <a:picLocks noChangeAspect="1"/>
          </p:cNvPicPr>
          <p:nvPr userDrawn="1"/>
        </p:nvPicPr>
        <p:blipFill>
          <a:blip r:embed="rId2"/>
          <a:stretch>
            <a:fillRect/>
          </a:stretch>
        </p:blipFill>
        <p:spPr>
          <a:xfrm>
            <a:off x="0" y="0"/>
            <a:ext cx="9144000" cy="5143500"/>
          </a:xfrm>
          <a:prstGeom prst="rect">
            <a:avLst/>
          </a:prstGeom>
          <a:ln w="12700">
            <a:miter lim="400000"/>
          </a:ln>
        </p:spPr>
      </p:pic>
      <p:sp>
        <p:nvSpPr>
          <p:cNvPr id="13" name="Rectangle 12"/>
          <p:cNvSpPr/>
          <p:nvPr userDrawn="1"/>
        </p:nvSpPr>
        <p:spPr>
          <a:xfrm>
            <a:off x="0" y="0"/>
            <a:ext cx="9144000" cy="5151738"/>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16"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a:extLst>
              <a:ext uri="{FF2B5EF4-FFF2-40B4-BE49-F238E27FC236}">
                <a16:creationId xmlns:a16="http://schemas.microsoft.com/office/drawing/2014/main" id="{AECF7154-12B4-2C45-8455-EBB57214544E}"/>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15" name="Picture 14">
            <a:extLst>
              <a:ext uri="{FF2B5EF4-FFF2-40B4-BE49-F238E27FC236}">
                <a16:creationId xmlns:a16="http://schemas.microsoft.com/office/drawing/2014/main" id="{20313429-D358-CB4B-8903-EB372B64B5C3}"/>
              </a:ext>
            </a:extLst>
          </p:cNvPr>
          <p:cNvPicPr>
            <a:picLocks noChangeAspect="1"/>
          </p:cNvPicPr>
          <p:nvPr userDrawn="1"/>
        </p:nvPicPr>
        <p:blipFill>
          <a:blip r:embed="rId4"/>
          <a:stretch>
            <a:fillRect/>
          </a:stretch>
        </p:blipFill>
        <p:spPr>
          <a:xfrm>
            <a:off x="8426450" y="0"/>
            <a:ext cx="717550" cy="1079500"/>
          </a:xfrm>
          <a:prstGeom prst="rect">
            <a:avLst/>
          </a:prstGeom>
        </p:spPr>
      </p:pic>
      <p:pic>
        <p:nvPicPr>
          <p:cNvPr id="29" name="Picture 28">
            <a:extLst>
              <a:ext uri="{FF2B5EF4-FFF2-40B4-BE49-F238E27FC236}">
                <a16:creationId xmlns:a16="http://schemas.microsoft.com/office/drawing/2014/main" id="{265A3C15-9EC9-594C-BE4B-7BAF6130D8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Tree>
    <p:extLst>
      <p:ext uri="{BB962C8B-B14F-4D97-AF65-F5344CB8AC3E}">
        <p14:creationId xmlns:p14="http://schemas.microsoft.com/office/powerpoint/2010/main" val="324086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slide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70425B-148E-824D-9FC1-734BB8E0F68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Rectangle 12"/>
          <p:cNvSpPr/>
          <p:nvPr userDrawn="1"/>
        </p:nvSpPr>
        <p:spPr>
          <a:xfrm>
            <a:off x="0" y="0"/>
            <a:ext cx="9144000" cy="5143500"/>
          </a:xfrm>
          <a:prstGeom prst="rect">
            <a:avLst/>
          </a:prstGeom>
          <a:solidFill>
            <a:srgbClr val="161B21">
              <a:alpha val="75000"/>
            </a:srgb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10" name="Title 1"/>
          <p:cNvSpPr>
            <a:spLocks noGrp="1"/>
          </p:cNvSpPr>
          <p:nvPr>
            <p:ph type="ctrTitle"/>
          </p:nvPr>
        </p:nvSpPr>
        <p:spPr>
          <a:xfrm>
            <a:off x="448310" y="1158875"/>
            <a:ext cx="3383280" cy="1645920"/>
          </a:xfrm>
          <a:prstGeom prst="rect">
            <a:avLst/>
          </a:prstGeom>
        </p:spPr>
        <p:txBody>
          <a:bodyPr lIns="0" tIns="0" rIns="0" bIns="91440" anchor="b">
            <a:noAutofit/>
          </a:bodyPr>
          <a:lstStyle>
            <a:lvl1pPr>
              <a:lnSpc>
                <a:spcPct val="90000"/>
              </a:lnSpc>
              <a:defRPr sz="2800">
                <a:solidFill>
                  <a:schemeClr val="bg1"/>
                </a:solidFill>
              </a:defRPr>
            </a:lvl1pPr>
          </a:lstStyle>
          <a:p>
            <a:r>
              <a:rPr lang="en-US"/>
              <a:t>Click to edit Master title style</a:t>
            </a:r>
          </a:p>
        </p:txBody>
      </p:sp>
      <p:sp>
        <p:nvSpPr>
          <p:cNvPr id="16" name="Subtitle 2"/>
          <p:cNvSpPr>
            <a:spLocks noGrp="1"/>
          </p:cNvSpPr>
          <p:nvPr>
            <p:ph type="subTitle" idx="1"/>
          </p:nvPr>
        </p:nvSpPr>
        <p:spPr>
          <a:xfrm>
            <a:off x="448310" y="2804795"/>
            <a:ext cx="3383280" cy="1193086"/>
          </a:xfrm>
          <a:prstGeom prst="rect">
            <a:avLst/>
          </a:prstGeom>
        </p:spPr>
        <p:txBody>
          <a:bodyPr lIns="0" tIns="0" rIns="0" bIns="0" anchor="t">
            <a:noAutofit/>
          </a:bodyPr>
          <a:lstStyle>
            <a:lvl1pPr marL="0" indent="0" algn="l">
              <a:lnSpc>
                <a:spcPct val="90000"/>
              </a:lnSpc>
              <a:spcBef>
                <a:spcPts val="0"/>
              </a:spcBef>
              <a:spcAft>
                <a:spcPts val="0"/>
              </a:spcAft>
              <a:buNone/>
              <a:defRPr sz="1600" b="0" i="0">
                <a:solidFill>
                  <a:schemeClr val="bg1"/>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a:extLst>
              <a:ext uri="{FF2B5EF4-FFF2-40B4-BE49-F238E27FC236}">
                <a16:creationId xmlns:a16="http://schemas.microsoft.com/office/drawing/2014/main" id="{AECF7154-12B4-2C45-8455-EBB57214544E}"/>
              </a:ext>
            </a:extLst>
          </p:cNvPr>
          <p:cNvPicPr>
            <a:picLocks noChangeAspect="1"/>
          </p:cNvPicPr>
          <p:nvPr userDrawn="1"/>
        </p:nvPicPr>
        <p:blipFill>
          <a:blip r:embed="rId3"/>
          <a:stretch>
            <a:fillRect/>
          </a:stretch>
        </p:blipFill>
        <p:spPr>
          <a:xfrm>
            <a:off x="0" y="4064000"/>
            <a:ext cx="717550" cy="1079500"/>
          </a:xfrm>
          <a:prstGeom prst="rect">
            <a:avLst/>
          </a:prstGeom>
        </p:spPr>
      </p:pic>
      <p:pic>
        <p:nvPicPr>
          <p:cNvPr id="15" name="Picture 14">
            <a:extLst>
              <a:ext uri="{FF2B5EF4-FFF2-40B4-BE49-F238E27FC236}">
                <a16:creationId xmlns:a16="http://schemas.microsoft.com/office/drawing/2014/main" id="{20313429-D358-CB4B-8903-EB372B64B5C3}"/>
              </a:ext>
            </a:extLst>
          </p:cNvPr>
          <p:cNvPicPr>
            <a:picLocks noChangeAspect="1"/>
          </p:cNvPicPr>
          <p:nvPr userDrawn="1"/>
        </p:nvPicPr>
        <p:blipFill>
          <a:blip r:embed="rId4"/>
          <a:stretch>
            <a:fillRect/>
          </a:stretch>
        </p:blipFill>
        <p:spPr>
          <a:xfrm>
            <a:off x="8426450" y="0"/>
            <a:ext cx="717550" cy="1079500"/>
          </a:xfrm>
          <a:prstGeom prst="rect">
            <a:avLst/>
          </a:prstGeom>
        </p:spPr>
      </p:pic>
      <p:pic>
        <p:nvPicPr>
          <p:cNvPr id="29" name="Picture 28">
            <a:extLst>
              <a:ext uri="{FF2B5EF4-FFF2-40B4-BE49-F238E27FC236}">
                <a16:creationId xmlns:a16="http://schemas.microsoft.com/office/drawing/2014/main" id="{265A3C15-9EC9-594C-BE4B-7BAF6130D8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8310" y="517656"/>
            <a:ext cx="2069131" cy="981960"/>
          </a:xfrm>
          <a:prstGeom prst="rect">
            <a:avLst/>
          </a:prstGeom>
        </p:spPr>
      </p:pic>
      <p:sp>
        <p:nvSpPr>
          <p:cNvPr id="6" name="Rectangle 5">
            <a:extLst>
              <a:ext uri="{FF2B5EF4-FFF2-40B4-BE49-F238E27FC236}">
                <a16:creationId xmlns:a16="http://schemas.microsoft.com/office/drawing/2014/main" id="{86C4E021-73BE-DA49-AF31-2A4FE21AFCFB}"/>
              </a:ext>
            </a:extLst>
          </p:cNvPr>
          <p:cNvSpPr/>
          <p:nvPr userDrawn="1"/>
        </p:nvSpPr>
        <p:spPr>
          <a:xfrm>
            <a:off x="7554666" y="4898791"/>
            <a:ext cx="1412246" cy="107722"/>
          </a:xfrm>
          <a:prstGeom prst="rect">
            <a:avLst/>
          </a:prstGeom>
        </p:spPr>
        <p:txBody>
          <a:bodyPr wrap="none" lIns="0" tIns="0" rIns="0" bIns="0">
            <a:spAutoFit/>
          </a:bodyPr>
          <a:lstStyle/>
          <a:p>
            <a:r>
              <a:rPr lang="en-GB" sz="700" b="0" i="0" dirty="0">
                <a:solidFill>
                  <a:schemeClr val="bg1"/>
                </a:solidFill>
                <a:effectLst/>
                <a:latin typeface="-apple-system"/>
              </a:rPr>
              <a:t>Photo by </a:t>
            </a:r>
            <a:r>
              <a:rPr lang="en-GB" sz="700" b="0" i="0" dirty="0">
                <a:solidFill>
                  <a:schemeClr val="bg1"/>
                </a:solidFill>
                <a:effectLst/>
                <a:latin typeface="-apple-system"/>
                <a:hlinkClick r:id="rId6"/>
              </a:rPr>
              <a:t>John Schnobrich</a:t>
            </a:r>
            <a:r>
              <a:rPr lang="en-GB" sz="700" b="0" i="0" dirty="0">
                <a:solidFill>
                  <a:schemeClr val="bg1"/>
                </a:solidFill>
                <a:effectLst/>
                <a:latin typeface="-apple-system"/>
              </a:rPr>
              <a:t> on </a:t>
            </a:r>
            <a:r>
              <a:rPr lang="en-GB" sz="700" b="0" i="0" dirty="0">
                <a:solidFill>
                  <a:schemeClr val="bg1"/>
                </a:solidFill>
                <a:effectLst/>
                <a:latin typeface="-apple-system"/>
                <a:hlinkClick r:id="rId7"/>
              </a:rPr>
              <a:t>Unsplash</a:t>
            </a:r>
            <a:endParaRPr lang="en-US" sz="700" dirty="0">
              <a:solidFill>
                <a:schemeClr val="bg1"/>
              </a:solidFill>
            </a:endParaRPr>
          </a:p>
        </p:txBody>
      </p:sp>
      <p:sp>
        <p:nvSpPr>
          <p:cNvPr id="17" name="TextBox 16">
            <a:extLst>
              <a:ext uri="{FF2B5EF4-FFF2-40B4-BE49-F238E27FC236}">
                <a16:creationId xmlns:a16="http://schemas.microsoft.com/office/drawing/2014/main" id="{5E371547-E24F-494C-8023-084E79B9C732}"/>
              </a:ext>
            </a:extLst>
          </p:cNvPr>
          <p:cNvSpPr txBox="1"/>
          <p:nvPr userDrawn="1"/>
        </p:nvSpPr>
        <p:spPr>
          <a:xfrm>
            <a:off x="9103489" y="5671595"/>
            <a:ext cx="0" cy="0"/>
          </a:xfrm>
          <a:prstGeom prst="rect">
            <a:avLst/>
          </a:prstGeom>
          <a:noFill/>
        </p:spPr>
        <p:txBody>
          <a:bodyPr wrap="none" lIns="137160" tIns="137160" rIns="137160" bIns="137160" rtlCol="0">
            <a:noAutofit/>
          </a:bodyPr>
          <a:lstStyle/>
          <a:p>
            <a:endParaRPr lang="en-US" dirty="0"/>
          </a:p>
        </p:txBody>
      </p:sp>
    </p:spTree>
    <p:extLst>
      <p:ext uri="{BB962C8B-B14F-4D97-AF65-F5344CB8AC3E}">
        <p14:creationId xmlns:p14="http://schemas.microsoft.com/office/powerpoint/2010/main" val="12219475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61B2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518770" cy="578003"/>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60000" y="1158478"/>
            <a:ext cx="8520234" cy="35087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p:cNvSpPr txBox="1">
            <a:spLocks/>
          </p:cNvSpPr>
          <p:nvPr userDrawn="1"/>
        </p:nvSpPr>
        <p:spPr>
          <a:xfrm>
            <a:off x="7916985" y="4768454"/>
            <a:ext cx="914400" cy="27384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latin typeface="Calibri" charset="0"/>
                <a:ea typeface="Calibri" charset="0"/>
                <a:cs typeface="Calibri" charset="0"/>
              </a:rPr>
              <a:pPr/>
              <a:t>‹#›</a:t>
            </a:fld>
            <a:endParaRPr lang="en-US" sz="800" dirty="0">
              <a:latin typeface="Calibri" charset="0"/>
              <a:ea typeface="Calibri" charset="0"/>
              <a:cs typeface="Calibri" charset="0"/>
            </a:endParaRPr>
          </a:p>
        </p:txBody>
      </p:sp>
    </p:spTree>
    <p:extLst>
      <p:ext uri="{BB962C8B-B14F-4D97-AF65-F5344CB8AC3E}">
        <p14:creationId xmlns:p14="http://schemas.microsoft.com/office/powerpoint/2010/main" val="860406556"/>
      </p:ext>
    </p:extLst>
  </p:cSld>
  <p:clrMap bg1="lt1" tx1="dk1" bg2="lt2" tx2="dk2" accent1="accent1" accent2="accent2" accent3="accent3" accent4="accent4" accent5="accent5" accent6="accent6" hlink="hlink" folHlink="folHlink"/>
  <p:sldLayoutIdLst>
    <p:sldLayoutId id="2147483655" r:id="rId1"/>
    <p:sldLayoutId id="2147483902" r:id="rId2"/>
    <p:sldLayoutId id="2147483897" r:id="rId3"/>
    <p:sldLayoutId id="2147483905" r:id="rId4"/>
    <p:sldLayoutId id="2147484014" r:id="rId5"/>
    <p:sldLayoutId id="2147484015" r:id="rId6"/>
    <p:sldLayoutId id="2147484016" r:id="rId7"/>
    <p:sldLayoutId id="2147484017" r:id="rId8"/>
    <p:sldLayoutId id="2147484022" r:id="rId9"/>
    <p:sldLayoutId id="2147484018" r:id="rId10"/>
    <p:sldLayoutId id="2147484019" r:id="rId11"/>
    <p:sldLayoutId id="2147483688" r:id="rId12"/>
    <p:sldLayoutId id="2147483692" r:id="rId13"/>
    <p:sldLayoutId id="2147484023" r:id="rId14"/>
    <p:sldLayoutId id="2147484020" r:id="rId15"/>
    <p:sldLayoutId id="2147483903" r:id="rId16"/>
    <p:sldLayoutId id="2147483733" r:id="rId17"/>
    <p:sldLayoutId id="2147484021" r:id="rId18"/>
    <p:sldLayoutId id="2147483731" r:id="rId19"/>
    <p:sldLayoutId id="2147483732" r:id="rId20"/>
    <p:sldLayoutId id="2147483683" r:id="rId21"/>
    <p:sldLayoutId id="2147484013" r:id="rId22"/>
    <p:sldLayoutId id="2147483734" r:id="rId23"/>
    <p:sldLayoutId id="2147483887" r:id="rId24"/>
    <p:sldLayoutId id="2147483650" r:id="rId25"/>
    <p:sldLayoutId id="2147483886" r:id="rId26"/>
    <p:sldLayoutId id="2147483706" r:id="rId27"/>
    <p:sldLayoutId id="2147483707" r:id="rId28"/>
    <p:sldLayoutId id="2147484024" r:id="rId29"/>
    <p:sldLayoutId id="2147483654" r:id="rId30"/>
    <p:sldLayoutId id="2147483901" r:id="rId31"/>
    <p:sldLayoutId id="2147483708" r:id="rId32"/>
    <p:sldLayoutId id="2147483940" r:id="rId33"/>
    <p:sldLayoutId id="2147483922" r:id="rId34"/>
  </p:sldLayoutIdLst>
  <p:hf hdr="0" ftr="0" dt="0"/>
  <p:txStyles>
    <p:title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p:titleStyle>
    <p:body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xS85ezMQXNw"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6.wdp"/><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microsoft.com/office/2007/relationships/hdphoto" Target="../media/hdphoto3.wdp"/><Relationship Id="rId11" Type="http://schemas.openxmlformats.org/officeDocument/2006/relationships/image" Target="../media/image25.png"/><Relationship Id="rId5" Type="http://schemas.openxmlformats.org/officeDocument/2006/relationships/image" Target="../media/image22.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6IC6w6ebLc"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DAVmJ_-jeVo"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3E3FE3-679A-DA4E-955F-1C2E61B0293F}"/>
              </a:ext>
            </a:extLst>
          </p:cNvPr>
          <p:cNvSpPr>
            <a:spLocks noGrp="1"/>
          </p:cNvSpPr>
          <p:nvPr>
            <p:ph type="title"/>
          </p:nvPr>
        </p:nvSpPr>
        <p:spPr>
          <a:xfrm>
            <a:off x="1106218" y="2571750"/>
            <a:ext cx="6931563" cy="1716568"/>
          </a:xfrm>
        </p:spPr>
        <p:txBody>
          <a:bodyPr>
            <a:noAutofit/>
          </a:bodyPr>
          <a:lstStyle/>
          <a:p>
            <a:pPr algn="ctr"/>
            <a:r>
              <a:rPr lang="en-US" sz="5200" dirty="0">
                <a:latin typeface="Helvetica" pitchFamily="2" charset="0"/>
                <a:ea typeface="Source Sans Pro" panose="020B0503030403020204" pitchFamily="34" charset="0"/>
              </a:rPr>
              <a:t>A</a:t>
            </a:r>
            <a:r>
              <a:rPr lang="en-US" sz="5200" dirty="0">
                <a:solidFill>
                  <a:srgbClr val="65C802"/>
                </a:solidFill>
                <a:latin typeface="Helvetica" pitchFamily="2" charset="0"/>
                <a:ea typeface="Source Sans Pro" panose="020B0503030403020204" pitchFamily="34" charset="0"/>
              </a:rPr>
              <a:t> Global</a:t>
            </a:r>
            <a:r>
              <a:rPr lang="en-US" sz="5200" dirty="0">
                <a:latin typeface="Helvetica" pitchFamily="2" charset="0"/>
                <a:ea typeface="Source Sans Pro" panose="020B0503030403020204" pitchFamily="34" charset="0"/>
              </a:rPr>
              <a:t> Portrait of </a:t>
            </a:r>
            <a:br>
              <a:rPr lang="en-US" sz="5200" dirty="0">
                <a:latin typeface="Helvetica" pitchFamily="2" charset="0"/>
                <a:ea typeface="Source Sans Pro" panose="020B0503030403020204" pitchFamily="34" charset="0"/>
              </a:rPr>
            </a:br>
            <a:r>
              <a:rPr lang="en-US" sz="5200" dirty="0">
                <a:latin typeface="Helvetica" pitchFamily="2" charset="0"/>
                <a:ea typeface="Source Sans Pro" panose="020B0503030403020204" pitchFamily="34" charset="0"/>
              </a:rPr>
              <a:t>Inclusive Education</a:t>
            </a:r>
            <a:br>
              <a:rPr lang="en-US" sz="4400" dirty="0">
                <a:latin typeface="Source Sans Pro" panose="020B0503030403020204" pitchFamily="34" charset="0"/>
                <a:ea typeface="Source Sans Pro" panose="020B0503030403020204" pitchFamily="34" charset="0"/>
              </a:rPr>
            </a:br>
            <a:r>
              <a:rPr lang="en-US" sz="3200" dirty="0">
                <a:latin typeface="Source Sans Pro" panose="020B0503030403020204" pitchFamily="34" charset="0"/>
                <a:ea typeface="Source Sans Pro" panose="020B0503030403020204" pitchFamily="34" charset="0"/>
              </a:rPr>
              <a:t> </a:t>
            </a:r>
            <a:br>
              <a:rPr lang="en-US" sz="3200" dirty="0">
                <a:latin typeface="Source Sans Pro" panose="020B0503030403020204" pitchFamily="34" charset="0"/>
                <a:ea typeface="Source Sans Pro" panose="020B0503030403020204" pitchFamily="34" charset="0"/>
              </a:rPr>
            </a:br>
            <a:endParaRPr lang="en-US" sz="3200" dirty="0">
              <a:solidFill>
                <a:srgbClr val="65C802"/>
              </a:solidFill>
              <a:latin typeface="Source Sans Pro" panose="020B0503030403020204" pitchFamily="34" charset="0"/>
              <a:ea typeface="Source Sans Pro" panose="020B0503030403020204" pitchFamily="34" charset="0"/>
            </a:endParaRPr>
          </a:p>
        </p:txBody>
      </p:sp>
      <p:pic>
        <p:nvPicPr>
          <p:cNvPr id="3" name="Picture 2" descr="Ally Logo">
            <a:extLst>
              <a:ext uri="{FF2B5EF4-FFF2-40B4-BE49-F238E27FC236}">
                <a16:creationId xmlns:a16="http://schemas.microsoft.com/office/drawing/2014/main" id="{93378E8D-1935-8A49-9CD1-00A8F3560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2289" y="609571"/>
            <a:ext cx="2559421" cy="1214640"/>
          </a:xfrm>
          <a:prstGeom prst="rect">
            <a:avLst/>
          </a:prstGeom>
        </p:spPr>
      </p:pic>
    </p:spTree>
    <p:extLst>
      <p:ext uri="{BB962C8B-B14F-4D97-AF65-F5344CB8AC3E}">
        <p14:creationId xmlns:p14="http://schemas.microsoft.com/office/powerpoint/2010/main" val="162617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Designing an Inclusive Learning Strategy </a:t>
            </a:r>
            <a:endParaRPr lang="en-US" sz="3200" dirty="0">
              <a:solidFill>
                <a:srgbClr val="65C802"/>
              </a:solidFill>
              <a:latin typeface="Helvetica" pitchFamily="2" charset="0"/>
            </a:endParaRPr>
          </a:p>
        </p:txBody>
      </p:sp>
      <p:sp>
        <p:nvSpPr>
          <p:cNvPr id="9" name="Content Placeholder 8">
            <a:extLst>
              <a:ext uri="{FF2B5EF4-FFF2-40B4-BE49-F238E27FC236}">
                <a16:creationId xmlns:a16="http://schemas.microsoft.com/office/drawing/2014/main" id="{172FB5A3-93A6-7B49-BCFB-63DB7A7CFCA5}"/>
              </a:ext>
            </a:extLst>
          </p:cNvPr>
          <p:cNvSpPr>
            <a:spLocks noGrp="1"/>
          </p:cNvSpPr>
          <p:nvPr>
            <p:ph idx="1"/>
          </p:nvPr>
        </p:nvSpPr>
        <p:spPr>
          <a:xfrm>
            <a:off x="977132" y="1893831"/>
            <a:ext cx="6805900" cy="2839364"/>
          </a:xfrm>
        </p:spPr>
        <p:txBody>
          <a:bodyPr>
            <a:normAutofit/>
          </a:bodyPr>
          <a:lstStyle/>
          <a:p>
            <a:pPr marL="0" indent="0">
              <a:buNone/>
            </a:pPr>
            <a:r>
              <a:rPr lang="en-US" sz="3200" dirty="0">
                <a:latin typeface="Helvetica" pitchFamily="2" charset="0"/>
              </a:rPr>
              <a:t>Link to video </a:t>
            </a:r>
            <a:r>
              <a:rPr lang="en-US" sz="3200" dirty="0">
                <a:solidFill>
                  <a:srgbClr val="65C802"/>
                </a:solidFill>
                <a:latin typeface="Helvetica" pitchFamily="2" charset="0"/>
                <a:hlinkClick r:id="rId3">
                  <a:extLst>
                    <a:ext uri="{A12FA001-AC4F-418D-AE19-62706E023703}">
                      <ahyp:hlinkClr xmlns:ahyp="http://schemas.microsoft.com/office/drawing/2018/hyperlinkcolor" val="tx"/>
                    </a:ext>
                  </a:extLst>
                </a:hlinkClick>
              </a:rPr>
              <a:t>“A Data-Informed Approach: Institutional Report”</a:t>
            </a:r>
            <a:endParaRPr lang="en-US" sz="3200" dirty="0">
              <a:solidFill>
                <a:srgbClr val="65C802"/>
              </a:solidFill>
              <a:latin typeface="Helvetica" pitchFamily="2" charset="0"/>
            </a:endParaRPr>
          </a:p>
        </p:txBody>
      </p:sp>
    </p:spTree>
    <p:extLst>
      <p:ext uri="{BB962C8B-B14F-4D97-AF65-F5344CB8AC3E}">
        <p14:creationId xmlns:p14="http://schemas.microsoft.com/office/powerpoint/2010/main" val="15436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Accessibility Data for Scalable Solutions</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360000" y="961606"/>
            <a:ext cx="7240013" cy="4040605"/>
          </a:xfrm>
        </p:spPr>
        <p:txBody>
          <a:bodyPr>
            <a:normAutofit fontScale="92500" lnSpcReduction="10000"/>
          </a:bodyPr>
          <a:lstStyle/>
          <a:p>
            <a:pPr lvl="1">
              <a:lnSpc>
                <a:spcPct val="120000"/>
              </a:lnSpc>
              <a:buFont typeface="Arial" panose="020B0604020202020204" pitchFamily="34" charset="0"/>
              <a:buChar char="•"/>
            </a:pPr>
            <a:r>
              <a:rPr lang="en-US" sz="3200" dirty="0">
                <a:solidFill>
                  <a:srgbClr val="65C802"/>
                </a:solidFill>
                <a:latin typeface="Helvetica" pitchFamily="2" charset="0"/>
              </a:rPr>
              <a:t>Inform strategy</a:t>
            </a:r>
          </a:p>
          <a:p>
            <a:pPr marL="685800" lvl="4" indent="0">
              <a:lnSpc>
                <a:spcPct val="120000"/>
              </a:lnSpc>
              <a:buNone/>
            </a:pPr>
            <a:r>
              <a:rPr lang="en-US" sz="2800" dirty="0">
                <a:latin typeface="Helvetica" pitchFamily="2" charset="0"/>
              </a:rPr>
              <a:t>Messaging and campaigns</a:t>
            </a:r>
          </a:p>
          <a:p>
            <a:pPr lvl="1">
              <a:lnSpc>
                <a:spcPct val="120000"/>
              </a:lnSpc>
              <a:buFont typeface="Arial" panose="020B0604020202020204" pitchFamily="34" charset="0"/>
              <a:buChar char="•"/>
            </a:pPr>
            <a:r>
              <a:rPr lang="en-US" sz="3200" dirty="0">
                <a:solidFill>
                  <a:srgbClr val="65C802"/>
                </a:solidFill>
                <a:latin typeface="Helvetica" pitchFamily="2" charset="0"/>
              </a:rPr>
              <a:t>Benchmarking</a:t>
            </a:r>
          </a:p>
          <a:p>
            <a:pPr marL="685800" lvl="4" indent="0">
              <a:lnSpc>
                <a:spcPct val="120000"/>
              </a:lnSpc>
              <a:buNone/>
            </a:pPr>
            <a:r>
              <a:rPr lang="en-US" sz="2800" dirty="0">
                <a:latin typeface="Helvetica" pitchFamily="2" charset="0"/>
              </a:rPr>
              <a:t>Goal-setting and progress on issues</a:t>
            </a:r>
          </a:p>
          <a:p>
            <a:pPr lvl="1">
              <a:lnSpc>
                <a:spcPct val="120000"/>
              </a:lnSpc>
              <a:buFont typeface="Arial" panose="020B0604020202020204" pitchFamily="34" charset="0"/>
              <a:buChar char="•"/>
            </a:pPr>
            <a:r>
              <a:rPr lang="en-US" sz="3200" dirty="0">
                <a:solidFill>
                  <a:srgbClr val="65C802"/>
                </a:solidFill>
                <a:latin typeface="Helvetica" pitchFamily="2" charset="0"/>
              </a:rPr>
              <a:t>Assess impact</a:t>
            </a:r>
          </a:p>
          <a:p>
            <a:pPr marL="685800" lvl="4" indent="0">
              <a:lnSpc>
                <a:spcPct val="120000"/>
              </a:lnSpc>
              <a:buNone/>
            </a:pPr>
            <a:r>
              <a:rPr lang="en-US" sz="2800" dirty="0">
                <a:latin typeface="Helvetica" pitchFamily="2" charset="0"/>
              </a:rPr>
              <a:t>How are accessibility best practices influencing the student experience?</a:t>
            </a: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163804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a:xfrm>
            <a:off x="1004577" y="3231317"/>
            <a:ext cx="8274334" cy="1438820"/>
          </a:xfrm>
        </p:spPr>
        <p:txBody>
          <a:bodyPr>
            <a:normAutofit/>
          </a:bodyPr>
          <a:lstStyle/>
          <a:p>
            <a:r>
              <a:rPr lang="en-US" sz="6000" dirty="0">
                <a:latin typeface="Helvetica" pitchFamily="2" charset="0"/>
              </a:rPr>
              <a:t>Faculty Culture Shift</a:t>
            </a:r>
            <a:endParaRPr lang="en-US" sz="60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1259173" y="4078123"/>
            <a:ext cx="8520234" cy="3508772"/>
          </a:xfrm>
        </p:spPr>
        <p:txBody>
          <a:bodyPr>
            <a:normAutofit/>
          </a:bodyPr>
          <a:lstStyle/>
          <a:p>
            <a:pPr marL="171450" lvl="1" indent="0">
              <a:lnSpc>
                <a:spcPct val="120000"/>
              </a:lnSpc>
              <a:buNone/>
            </a:pPr>
            <a:r>
              <a:rPr lang="en-US" sz="3200" i="1" dirty="0">
                <a:solidFill>
                  <a:srgbClr val="65C802"/>
                </a:solidFill>
                <a:latin typeface="Helvetica" pitchFamily="2" charset="0"/>
              </a:rPr>
              <a:t>Accessibility for student success</a:t>
            </a:r>
            <a:endParaRPr lang="en-US" sz="2600" i="1"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pic>
        <p:nvPicPr>
          <p:cNvPr id="4" name="Picture 3">
            <a:extLst>
              <a:ext uri="{FF2B5EF4-FFF2-40B4-BE49-F238E27FC236}">
                <a16:creationId xmlns:a16="http://schemas.microsoft.com/office/drawing/2014/main" id="{740B7FFA-3CFF-2944-AD66-422650334CA5}"/>
              </a:ext>
              <a:ext uri="{C183D7F6-B498-43B3-948B-1728B52AA6E4}">
                <adec:decorative xmlns:adec="http://schemas.microsoft.com/office/drawing/2017/decorative" val="1"/>
              </a:ext>
            </a:extLst>
          </p:cNvPr>
          <p:cNvPicPr>
            <a:picLocks noChangeAspect="1"/>
          </p:cNvPicPr>
          <p:nvPr/>
        </p:nvPicPr>
        <p:blipFill>
          <a:blip r:embed="rId3">
            <a:lum bright="100000" contrast="100000"/>
            <a:alphaModFix amt="30000"/>
          </a:blip>
          <a:stretch>
            <a:fillRect/>
          </a:stretch>
        </p:blipFill>
        <p:spPr>
          <a:xfrm>
            <a:off x="2420911" y="314559"/>
            <a:ext cx="4302177" cy="2796415"/>
          </a:xfrm>
          <a:prstGeom prst="rect">
            <a:avLst/>
          </a:prstGeom>
        </p:spPr>
      </p:pic>
    </p:spTree>
    <p:extLst>
      <p:ext uri="{BB962C8B-B14F-4D97-AF65-F5344CB8AC3E}">
        <p14:creationId xmlns:p14="http://schemas.microsoft.com/office/powerpoint/2010/main" val="420728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Accessibility Issues Affect Everyone</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932129" y="1289719"/>
            <a:ext cx="3946641" cy="4256742"/>
          </a:xfrm>
        </p:spPr>
        <p:txBody>
          <a:bodyPr>
            <a:normAutofit/>
          </a:bodyPr>
          <a:lstStyle/>
          <a:p>
            <a:pPr marL="0" indent="0">
              <a:buNone/>
            </a:pPr>
            <a:r>
              <a:rPr lang="en-US" sz="2800" dirty="0">
                <a:solidFill>
                  <a:srgbClr val="65C802"/>
                </a:solidFill>
                <a:latin typeface="Helvetica" pitchFamily="2" charset="0"/>
                <a:ea typeface="Source Sans Pro" panose="020B0503030403020204" pitchFamily="34" charset="0"/>
              </a:rPr>
              <a:t>Schmutz et al (2017)</a:t>
            </a:r>
          </a:p>
          <a:p>
            <a:pPr marL="0" indent="0">
              <a:buNone/>
            </a:pPr>
            <a:r>
              <a:rPr lang="en-US" sz="2800" dirty="0">
                <a:solidFill>
                  <a:srgbClr val="65C802"/>
                </a:solidFill>
                <a:latin typeface="Helvetica" pitchFamily="2" charset="0"/>
                <a:ea typeface="Source Sans Pro" panose="020B0503030403020204" pitchFamily="34" charset="0"/>
              </a:rPr>
              <a:t>Findings on web axe:</a:t>
            </a:r>
          </a:p>
          <a:p>
            <a:pPr marL="457200" indent="-457200">
              <a:buFont typeface="Arial" panose="020B0604020202020204" pitchFamily="34" charset="0"/>
              <a:buChar char="•"/>
            </a:pPr>
            <a:r>
              <a:rPr lang="en-US" sz="2800" dirty="0">
                <a:latin typeface="Helvetica" pitchFamily="2" charset="0"/>
                <a:ea typeface="Source Sans Pro" panose="020B0503030403020204" pitchFamily="34" charset="0"/>
              </a:rPr>
              <a:t>Improved information retention</a:t>
            </a:r>
          </a:p>
          <a:p>
            <a:pPr marL="457200" indent="-457200">
              <a:buFont typeface="Arial" panose="020B0604020202020204" pitchFamily="34" charset="0"/>
              <a:buChar char="•"/>
            </a:pPr>
            <a:r>
              <a:rPr lang="en-US" sz="2800" dirty="0">
                <a:latin typeface="Helvetica" pitchFamily="2" charset="0"/>
                <a:ea typeface="Source Sans Pro" panose="020B0503030403020204" pitchFamily="34" charset="0"/>
              </a:rPr>
              <a:t>Faster speed of task completion</a:t>
            </a:r>
          </a:p>
          <a:p>
            <a:pPr lvl="1">
              <a:lnSpc>
                <a:spcPct val="120000"/>
              </a:lnSpc>
            </a:pPr>
            <a:endParaRPr lang="en-US" sz="3200" dirty="0">
              <a:latin typeface="Helvetica" pitchFamily="2" charset="0"/>
            </a:endParaRPr>
          </a:p>
          <a:p>
            <a:pPr lvl="1">
              <a:lnSpc>
                <a:spcPct val="200000"/>
              </a:lnSpc>
            </a:pPr>
            <a:endParaRPr lang="en-US" sz="3200" dirty="0">
              <a:latin typeface="Helvetica" pitchFamily="2" charset="0"/>
            </a:endParaRPr>
          </a:p>
        </p:txBody>
      </p:sp>
      <p:pic>
        <p:nvPicPr>
          <p:cNvPr id="7" name="image16.png" descr="image of a badly scanned document">
            <a:extLst>
              <a:ext uri="{FF2B5EF4-FFF2-40B4-BE49-F238E27FC236}">
                <a16:creationId xmlns:a16="http://schemas.microsoft.com/office/drawing/2014/main" id="{2BFFED85-F71A-0C46-B59B-15230A5C42A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60000" y="1093493"/>
            <a:ext cx="4211870" cy="3585076"/>
          </a:xfrm>
          <a:prstGeom prst="rect">
            <a:avLst/>
          </a:prstGeom>
          <a:ln w="12700">
            <a:miter lim="400000"/>
          </a:ln>
        </p:spPr>
      </p:pic>
    </p:spTree>
    <p:extLst>
      <p:ext uri="{BB962C8B-B14F-4D97-AF65-F5344CB8AC3E}">
        <p14:creationId xmlns:p14="http://schemas.microsoft.com/office/powerpoint/2010/main" val="352760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One Step in Front of the Other (NA-2019)</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2285367497"/>
              </p:ext>
            </p:extLst>
          </p:nvPr>
        </p:nvGraphicFramePr>
        <p:xfrm>
          <a:off x="312615" y="3197148"/>
          <a:ext cx="8518770" cy="1371600"/>
        </p:xfrm>
        <a:graphic>
          <a:graphicData uri="http://schemas.openxmlformats.org/drawingml/2006/table">
            <a:tbl>
              <a:tblPr firstRow="1" bandRow="1">
                <a:tableStyleId>{073A0DAA-6AF3-43AB-8588-CEC1D06C72B9}</a:tableStyleId>
              </a:tblPr>
              <a:tblGrid>
                <a:gridCol w="2323239">
                  <a:extLst>
                    <a:ext uri="{9D8B030D-6E8A-4147-A177-3AD203B41FA5}">
                      <a16:colId xmlns:a16="http://schemas.microsoft.com/office/drawing/2014/main" val="2036345599"/>
                    </a:ext>
                  </a:extLst>
                </a:gridCol>
                <a:gridCol w="2023672">
                  <a:extLst>
                    <a:ext uri="{9D8B030D-6E8A-4147-A177-3AD203B41FA5}">
                      <a16:colId xmlns:a16="http://schemas.microsoft.com/office/drawing/2014/main" val="751218892"/>
                    </a:ext>
                  </a:extLst>
                </a:gridCol>
                <a:gridCol w="2068643">
                  <a:extLst>
                    <a:ext uri="{9D8B030D-6E8A-4147-A177-3AD203B41FA5}">
                      <a16:colId xmlns:a16="http://schemas.microsoft.com/office/drawing/2014/main" val="1578185677"/>
                    </a:ext>
                  </a:extLst>
                </a:gridCol>
                <a:gridCol w="2103216">
                  <a:extLst>
                    <a:ext uri="{9D8B030D-6E8A-4147-A177-3AD203B41FA5}">
                      <a16:colId xmlns:a16="http://schemas.microsoft.com/office/drawing/2014/main" val="2427039621"/>
                    </a:ext>
                  </a:extLst>
                </a:gridCol>
              </a:tblGrid>
              <a:tr h="370840">
                <a:tc>
                  <a:txBody>
                    <a:bodyPr/>
                    <a:lstStyle/>
                    <a:p>
                      <a:r>
                        <a:rPr lang="en-US" sz="2400" dirty="0">
                          <a:latin typeface="Helvetica" pitchFamily="2" charset="0"/>
                        </a:rPr>
                        <a:t>Ally Indicator Clicks</a:t>
                      </a:r>
                    </a:p>
                  </a:txBody>
                  <a:tcPr/>
                </a:tc>
                <a:tc>
                  <a:txBody>
                    <a:bodyPr/>
                    <a:lstStyle/>
                    <a:p>
                      <a:r>
                        <a:rPr lang="en-US" sz="2400" dirty="0">
                          <a:latin typeface="Helvetica" pitchFamily="2" charset="0"/>
                        </a:rPr>
                        <a:t>Files Altered</a:t>
                      </a:r>
                    </a:p>
                  </a:txBody>
                  <a:tcPr/>
                </a:tc>
                <a:tc>
                  <a:txBody>
                    <a:bodyPr/>
                    <a:lstStyle/>
                    <a:p>
                      <a:r>
                        <a:rPr lang="en-US" sz="2400" dirty="0">
                          <a:latin typeface="Helvetica" pitchFamily="2" charset="0"/>
                        </a:rPr>
                        <a:t>Clicks to </a:t>
                      </a:r>
                    </a:p>
                    <a:p>
                      <a:r>
                        <a:rPr lang="en-US" sz="2400" dirty="0">
                          <a:latin typeface="Helvetica" pitchFamily="2" charset="0"/>
                        </a:rPr>
                        <a:t>Action</a:t>
                      </a:r>
                    </a:p>
                  </a:txBody>
                  <a:tcPr/>
                </a:tc>
                <a:tc>
                  <a:txBody>
                    <a:bodyPr/>
                    <a:lstStyle/>
                    <a:p>
                      <a:r>
                        <a:rPr lang="en-US" sz="2400" dirty="0">
                          <a:latin typeface="Helvetica" pitchFamily="2" charset="0"/>
                        </a:rPr>
                        <a:t>Success </a:t>
                      </a:r>
                    </a:p>
                    <a:p>
                      <a:r>
                        <a:rPr lang="en-US" sz="2400" dirty="0">
                          <a:latin typeface="Helvetica" pitchFamily="2" charset="0"/>
                        </a:rPr>
                        <a:t>Rate</a:t>
                      </a:r>
                    </a:p>
                  </a:txBody>
                  <a:tcPr/>
                </a:tc>
                <a:extLst>
                  <a:ext uri="{0D108BD9-81ED-4DB2-BD59-A6C34878D82A}">
                    <a16:rowId xmlns:a16="http://schemas.microsoft.com/office/drawing/2014/main" val="1320885228"/>
                  </a:ext>
                </a:extLst>
              </a:tr>
              <a:tr h="370840">
                <a:tc>
                  <a:txBody>
                    <a:bodyPr/>
                    <a:lstStyle/>
                    <a:p>
                      <a:r>
                        <a:rPr lang="en-US" sz="2600" dirty="0">
                          <a:latin typeface="Helvetica" pitchFamily="2" charset="0"/>
                        </a:rPr>
                        <a:t>1,124,922</a:t>
                      </a:r>
                    </a:p>
                  </a:txBody>
                  <a:tcPr/>
                </a:tc>
                <a:tc>
                  <a:txBody>
                    <a:bodyPr/>
                    <a:lstStyle/>
                    <a:p>
                      <a:r>
                        <a:rPr lang="en-US" sz="3000" dirty="0">
                          <a:latin typeface="Helvetica" pitchFamily="2" charset="0"/>
                        </a:rPr>
                        <a:t>449,229</a:t>
                      </a:r>
                    </a:p>
                  </a:txBody>
                  <a:tcPr/>
                </a:tc>
                <a:tc>
                  <a:txBody>
                    <a:bodyPr/>
                    <a:lstStyle/>
                    <a:p>
                      <a:r>
                        <a:rPr lang="en-US" sz="3000" dirty="0">
                          <a:latin typeface="Helvetica" pitchFamily="2" charset="0"/>
                        </a:rPr>
                        <a:t>39.9%</a:t>
                      </a:r>
                    </a:p>
                  </a:txBody>
                  <a:tcPr/>
                </a:tc>
                <a:tc>
                  <a:txBody>
                    <a:bodyPr/>
                    <a:lstStyle/>
                    <a:p>
                      <a:r>
                        <a:rPr lang="en-US" sz="3000" dirty="0">
                          <a:latin typeface="Helvetica" pitchFamily="2" charset="0"/>
                        </a:rPr>
                        <a:t>83%</a:t>
                      </a:r>
                    </a:p>
                  </a:txBody>
                  <a:tcPr/>
                </a:tc>
                <a:extLst>
                  <a:ext uri="{0D108BD9-81ED-4DB2-BD59-A6C34878D82A}">
                    <a16:rowId xmlns:a16="http://schemas.microsoft.com/office/drawing/2014/main" val="592357679"/>
                  </a:ext>
                </a:extLst>
              </a:tr>
            </a:tbl>
          </a:graphicData>
        </a:graphic>
      </p:graphicFrame>
      <p:pic>
        <p:nvPicPr>
          <p:cNvPr id="3" name="Picture 2">
            <a:extLst>
              <a:ext uri="{FF2B5EF4-FFF2-40B4-BE49-F238E27FC236}">
                <a16:creationId xmlns:a16="http://schemas.microsoft.com/office/drawing/2014/main" id="{54CB2162-F52D-F24A-AC70-C7975041983D}"/>
              </a:ext>
              <a:ext uri="{C183D7F6-B498-43B3-948B-1728B52AA6E4}">
                <adec:decorative xmlns:adec="http://schemas.microsoft.com/office/drawing/2017/decorative" val="1"/>
              </a:ext>
            </a:extLst>
          </p:cNvPr>
          <p:cNvPicPr>
            <a:picLocks noChangeAspect="1"/>
          </p:cNvPicPr>
          <p:nvPr/>
        </p:nvPicPr>
        <p:blipFill rotWithShape="1">
          <a:blip r:embed="rId3" cstate="screen">
            <a:alphaModFix amt="3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a:xfrm>
            <a:off x="2677266" y="938003"/>
            <a:ext cx="3789467" cy="2137921"/>
          </a:xfrm>
          <a:prstGeom prst="rect">
            <a:avLst/>
          </a:prstGeom>
        </p:spPr>
      </p:pic>
    </p:spTree>
    <p:extLst>
      <p:ext uri="{BB962C8B-B14F-4D97-AF65-F5344CB8AC3E}">
        <p14:creationId xmlns:p14="http://schemas.microsoft.com/office/powerpoint/2010/main" val="320089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Types of Files Fixed (NA-2019)</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1667394186"/>
              </p:ext>
            </p:extLst>
          </p:nvPr>
        </p:nvGraphicFramePr>
        <p:xfrm>
          <a:off x="270084" y="3495869"/>
          <a:ext cx="8518771" cy="1005840"/>
        </p:xfrm>
        <a:graphic>
          <a:graphicData uri="http://schemas.openxmlformats.org/drawingml/2006/table">
            <a:tbl>
              <a:tblPr firstRow="1" bandRow="1">
                <a:tableStyleId>{073A0DAA-6AF3-43AB-8588-CEC1D06C72B9}</a:tableStyleId>
              </a:tblPr>
              <a:tblGrid>
                <a:gridCol w="1586271">
                  <a:extLst>
                    <a:ext uri="{9D8B030D-6E8A-4147-A177-3AD203B41FA5}">
                      <a16:colId xmlns:a16="http://schemas.microsoft.com/office/drawing/2014/main" val="2036345599"/>
                    </a:ext>
                  </a:extLst>
                </a:gridCol>
                <a:gridCol w="1666359">
                  <a:extLst>
                    <a:ext uri="{9D8B030D-6E8A-4147-A177-3AD203B41FA5}">
                      <a16:colId xmlns:a16="http://schemas.microsoft.com/office/drawing/2014/main" val="751218892"/>
                    </a:ext>
                  </a:extLst>
                </a:gridCol>
                <a:gridCol w="1618937">
                  <a:extLst>
                    <a:ext uri="{9D8B030D-6E8A-4147-A177-3AD203B41FA5}">
                      <a16:colId xmlns:a16="http://schemas.microsoft.com/office/drawing/2014/main" val="1578185677"/>
                    </a:ext>
                  </a:extLst>
                </a:gridCol>
                <a:gridCol w="2371072">
                  <a:extLst>
                    <a:ext uri="{9D8B030D-6E8A-4147-A177-3AD203B41FA5}">
                      <a16:colId xmlns:a16="http://schemas.microsoft.com/office/drawing/2014/main" val="2427039621"/>
                    </a:ext>
                  </a:extLst>
                </a:gridCol>
                <a:gridCol w="1276132">
                  <a:extLst>
                    <a:ext uri="{9D8B030D-6E8A-4147-A177-3AD203B41FA5}">
                      <a16:colId xmlns:a16="http://schemas.microsoft.com/office/drawing/2014/main" val="1757822108"/>
                    </a:ext>
                  </a:extLst>
                </a:gridCol>
              </a:tblGrid>
              <a:tr h="370840">
                <a:tc>
                  <a:txBody>
                    <a:bodyPr/>
                    <a:lstStyle/>
                    <a:p>
                      <a:r>
                        <a:rPr lang="en-US" sz="2400" dirty="0">
                          <a:latin typeface="Helvetica" pitchFamily="2" charset="0"/>
                        </a:rPr>
                        <a:t>Images</a:t>
                      </a:r>
                    </a:p>
                  </a:txBody>
                  <a:tcPr/>
                </a:tc>
                <a:tc>
                  <a:txBody>
                    <a:bodyPr/>
                    <a:lstStyle/>
                    <a:p>
                      <a:r>
                        <a:rPr lang="en-US" sz="2400" dirty="0">
                          <a:latin typeface="Helvetica" pitchFamily="2" charset="0"/>
                        </a:rPr>
                        <a:t>PDFs</a:t>
                      </a:r>
                    </a:p>
                  </a:txBody>
                  <a:tcPr/>
                </a:tc>
                <a:tc>
                  <a:txBody>
                    <a:bodyPr/>
                    <a:lstStyle/>
                    <a:p>
                      <a:r>
                        <a:rPr lang="en-US" sz="2400" dirty="0">
                          <a:latin typeface="Helvetica" pitchFamily="2" charset="0"/>
                        </a:rPr>
                        <a:t>Docs</a:t>
                      </a:r>
                    </a:p>
                  </a:txBody>
                  <a:tcPr/>
                </a:tc>
                <a:tc>
                  <a:txBody>
                    <a:bodyPr/>
                    <a:lstStyle/>
                    <a:p>
                      <a:r>
                        <a:rPr lang="en-US" sz="2400" dirty="0">
                          <a:latin typeface="Helvetica" pitchFamily="2" charset="0"/>
                        </a:rPr>
                        <a:t>Presentations</a:t>
                      </a:r>
                    </a:p>
                  </a:txBody>
                  <a:tcPr/>
                </a:tc>
                <a:tc>
                  <a:txBody>
                    <a:bodyPr/>
                    <a:lstStyle/>
                    <a:p>
                      <a:r>
                        <a:rPr lang="en-US" sz="2400" dirty="0">
                          <a:latin typeface="Helvetica" pitchFamily="2" charset="0"/>
                        </a:rPr>
                        <a:t>other</a:t>
                      </a:r>
                    </a:p>
                  </a:txBody>
                  <a:tcPr/>
                </a:tc>
                <a:extLst>
                  <a:ext uri="{0D108BD9-81ED-4DB2-BD59-A6C34878D82A}">
                    <a16:rowId xmlns:a16="http://schemas.microsoft.com/office/drawing/2014/main" val="1320885228"/>
                  </a:ext>
                </a:extLst>
              </a:tr>
              <a:tr h="370840">
                <a:tc>
                  <a:txBody>
                    <a:bodyPr/>
                    <a:lstStyle/>
                    <a:p>
                      <a:r>
                        <a:rPr lang="en-US" sz="2600" dirty="0">
                          <a:latin typeface="Helvetica" pitchFamily="2" charset="0"/>
                        </a:rPr>
                        <a:t>257,633</a:t>
                      </a:r>
                    </a:p>
                  </a:txBody>
                  <a:tcPr/>
                </a:tc>
                <a:tc>
                  <a:txBody>
                    <a:bodyPr/>
                    <a:lstStyle/>
                    <a:p>
                      <a:r>
                        <a:rPr lang="en-US" sz="3000" dirty="0">
                          <a:latin typeface="Helvetica" pitchFamily="2" charset="0"/>
                        </a:rPr>
                        <a:t>91,441</a:t>
                      </a:r>
                    </a:p>
                  </a:txBody>
                  <a:tcPr/>
                </a:tc>
                <a:tc>
                  <a:txBody>
                    <a:bodyPr/>
                    <a:lstStyle/>
                    <a:p>
                      <a:r>
                        <a:rPr lang="en-US" sz="3000" dirty="0">
                          <a:latin typeface="Helvetica" pitchFamily="2" charset="0"/>
                        </a:rPr>
                        <a:t>64,121</a:t>
                      </a:r>
                    </a:p>
                  </a:txBody>
                  <a:tcPr/>
                </a:tc>
                <a:tc>
                  <a:txBody>
                    <a:bodyPr/>
                    <a:lstStyle/>
                    <a:p>
                      <a:r>
                        <a:rPr lang="en-US" sz="3000" dirty="0">
                          <a:latin typeface="Helvetica" pitchFamily="2" charset="0"/>
                        </a:rPr>
                        <a:t>29,710</a:t>
                      </a:r>
                    </a:p>
                  </a:txBody>
                  <a:tcPr/>
                </a:tc>
                <a:tc>
                  <a:txBody>
                    <a:bodyPr/>
                    <a:lstStyle/>
                    <a:p>
                      <a:r>
                        <a:rPr lang="en-US" sz="3000" dirty="0">
                          <a:latin typeface="Helvetica" pitchFamily="2" charset="0"/>
                        </a:rPr>
                        <a:t>6,330</a:t>
                      </a:r>
                    </a:p>
                  </a:txBody>
                  <a:tcPr/>
                </a:tc>
                <a:extLst>
                  <a:ext uri="{0D108BD9-81ED-4DB2-BD59-A6C34878D82A}">
                    <a16:rowId xmlns:a16="http://schemas.microsoft.com/office/drawing/2014/main" val="592357679"/>
                  </a:ext>
                </a:extLst>
              </a:tr>
            </a:tbl>
          </a:graphicData>
        </a:graphic>
      </p:graphicFrame>
      <p:pic>
        <p:nvPicPr>
          <p:cNvPr id="3" name="Picture 2" descr="A black sign with white text&#10;&#10;Description automatically generated">
            <a:extLst>
              <a:ext uri="{FF2B5EF4-FFF2-40B4-BE49-F238E27FC236}">
                <a16:creationId xmlns:a16="http://schemas.microsoft.com/office/drawing/2014/main" id="{CD65AC4A-A2D9-FD48-A00F-42EF0ADDDA56}"/>
              </a:ext>
            </a:extLst>
          </p:cNvPr>
          <p:cNvPicPr>
            <a:picLocks noChangeAspect="1"/>
          </p:cNvPicPr>
          <p:nvPr/>
        </p:nvPicPr>
        <p:blipFill>
          <a:blip r:embed="rId3">
            <a:alphaModFix amt="30000"/>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348399" y="1628997"/>
            <a:ext cx="1219200" cy="1524000"/>
          </a:xfrm>
          <a:prstGeom prst="rect">
            <a:avLst/>
          </a:prstGeom>
        </p:spPr>
      </p:pic>
      <p:pic>
        <p:nvPicPr>
          <p:cNvPr id="6" name="Picture 5" descr="A black sign with white text&#10;&#10;Description automatically generated">
            <a:extLst>
              <a:ext uri="{FF2B5EF4-FFF2-40B4-BE49-F238E27FC236}">
                <a16:creationId xmlns:a16="http://schemas.microsoft.com/office/drawing/2014/main" id="{0E8EFE23-C031-F440-85FE-5046723C5FDE}"/>
              </a:ext>
            </a:extLst>
          </p:cNvPr>
          <p:cNvPicPr>
            <a:picLocks noChangeAspect="1"/>
          </p:cNvPicPr>
          <p:nvPr/>
        </p:nvPicPr>
        <p:blipFill>
          <a:blip r:embed="rId5">
            <a:alphaModFix amt="30000"/>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712539" y="1599906"/>
            <a:ext cx="1219200" cy="1524000"/>
          </a:xfrm>
          <a:prstGeom prst="rect">
            <a:avLst/>
          </a:prstGeom>
        </p:spPr>
      </p:pic>
      <p:pic>
        <p:nvPicPr>
          <p:cNvPr id="8" name="Picture 7" descr="A picture containing dark, monitor, looking, photo&#10;&#10;Description automatically generated">
            <a:extLst>
              <a:ext uri="{FF2B5EF4-FFF2-40B4-BE49-F238E27FC236}">
                <a16:creationId xmlns:a16="http://schemas.microsoft.com/office/drawing/2014/main" id="{28A78B49-7EE5-B04D-9ED8-474BF2201D6C}"/>
              </a:ext>
            </a:extLst>
          </p:cNvPr>
          <p:cNvPicPr>
            <a:picLocks noChangeAspect="1"/>
          </p:cNvPicPr>
          <p:nvPr/>
        </p:nvPicPr>
        <p:blipFill>
          <a:blip r:embed="rId7">
            <a:alphaModFix amt="29000"/>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06019" y="1628997"/>
            <a:ext cx="1219200" cy="1524000"/>
          </a:xfrm>
          <a:prstGeom prst="rect">
            <a:avLst/>
          </a:prstGeom>
        </p:spPr>
      </p:pic>
      <p:pic>
        <p:nvPicPr>
          <p:cNvPr id="12" name="Picture 11" descr="A picture containing dark, photo, looking, black&#10;&#10;Description automatically generated">
            <a:extLst>
              <a:ext uri="{FF2B5EF4-FFF2-40B4-BE49-F238E27FC236}">
                <a16:creationId xmlns:a16="http://schemas.microsoft.com/office/drawing/2014/main" id="{3F9B836F-2966-B54D-921C-7FC71432A4FF}"/>
              </a:ext>
            </a:extLst>
          </p:cNvPr>
          <p:cNvPicPr>
            <a:picLocks noChangeAspect="1"/>
          </p:cNvPicPr>
          <p:nvPr/>
        </p:nvPicPr>
        <p:blipFill>
          <a:blip r:embed="rId9">
            <a:alphaModFix amt="30000"/>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7354919" y="1599906"/>
            <a:ext cx="1219200" cy="1524000"/>
          </a:xfrm>
          <a:prstGeom prst="rect">
            <a:avLst/>
          </a:prstGeom>
        </p:spPr>
      </p:pic>
      <p:pic>
        <p:nvPicPr>
          <p:cNvPr id="14" name="Picture 13" descr="A black sign with white letters&#10;&#10;Description automatically generated">
            <a:extLst>
              <a:ext uri="{FF2B5EF4-FFF2-40B4-BE49-F238E27FC236}">
                <a16:creationId xmlns:a16="http://schemas.microsoft.com/office/drawing/2014/main" id="{764527F2-32FC-594E-91BE-733246CAC2CA}"/>
              </a:ext>
            </a:extLst>
          </p:cNvPr>
          <p:cNvPicPr>
            <a:picLocks noChangeAspect="1"/>
          </p:cNvPicPr>
          <p:nvPr/>
        </p:nvPicPr>
        <p:blipFill>
          <a:blip r:embed="rId11">
            <a:alphaModFix amt="30000"/>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4070159" y="1599906"/>
            <a:ext cx="1219200" cy="1524000"/>
          </a:xfrm>
          <a:prstGeom prst="rect">
            <a:avLst/>
          </a:prstGeom>
        </p:spPr>
      </p:pic>
    </p:spTree>
    <p:extLst>
      <p:ext uri="{BB962C8B-B14F-4D97-AF65-F5344CB8AC3E}">
        <p14:creationId xmlns:p14="http://schemas.microsoft.com/office/powerpoint/2010/main" val="196842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Tracing the Culture Shift</a:t>
            </a:r>
            <a:endParaRPr lang="en-US" sz="3200" dirty="0">
              <a:solidFill>
                <a:srgbClr val="65C802"/>
              </a:solidFill>
              <a:latin typeface="Helvetica" pitchFamily="2" charset="0"/>
            </a:endParaRPr>
          </a:p>
        </p:txBody>
      </p:sp>
      <p:sp>
        <p:nvSpPr>
          <p:cNvPr id="9" name="Content Placeholder 8">
            <a:extLst>
              <a:ext uri="{FF2B5EF4-FFF2-40B4-BE49-F238E27FC236}">
                <a16:creationId xmlns:a16="http://schemas.microsoft.com/office/drawing/2014/main" id="{172FB5A3-93A6-7B49-BCFB-63DB7A7CFCA5}"/>
              </a:ext>
            </a:extLst>
          </p:cNvPr>
          <p:cNvSpPr>
            <a:spLocks noGrp="1"/>
          </p:cNvSpPr>
          <p:nvPr>
            <p:ph idx="1"/>
          </p:nvPr>
        </p:nvSpPr>
        <p:spPr>
          <a:xfrm>
            <a:off x="977132" y="1893831"/>
            <a:ext cx="6805900" cy="2839364"/>
          </a:xfrm>
        </p:spPr>
        <p:txBody>
          <a:bodyPr>
            <a:normAutofit/>
          </a:bodyPr>
          <a:lstStyle/>
          <a:p>
            <a:pPr marL="0" indent="0">
              <a:buNone/>
            </a:pPr>
            <a:r>
              <a:rPr lang="en-US" sz="3200" dirty="0">
                <a:latin typeface="Helvetica" pitchFamily="2" charset="0"/>
              </a:rPr>
              <a:t>Link to video </a:t>
            </a:r>
            <a:r>
              <a:rPr lang="en-US" sz="3200" dirty="0">
                <a:solidFill>
                  <a:srgbClr val="65C802"/>
                </a:solidFill>
                <a:latin typeface="Helvetica" pitchFamily="2" charset="0"/>
                <a:hlinkClick r:id="rId3">
                  <a:extLst>
                    <a:ext uri="{A12FA001-AC4F-418D-AE19-62706E023703}">
                      <ahyp:hlinkClr xmlns:ahyp="http://schemas.microsoft.com/office/drawing/2018/hyperlinkcolor" val="tx"/>
                    </a:ext>
                  </a:extLst>
                </a:hlinkClick>
              </a:rPr>
              <a:t>“Catalyzing a Culture Shift: Instructor Feedback”</a:t>
            </a:r>
            <a:endParaRPr lang="en-US" sz="3200" dirty="0">
              <a:solidFill>
                <a:srgbClr val="65C802"/>
              </a:solidFill>
              <a:latin typeface="Helvetica" pitchFamily="2" charset="0"/>
            </a:endParaRPr>
          </a:p>
        </p:txBody>
      </p:sp>
    </p:spTree>
    <p:extLst>
      <p:ext uri="{BB962C8B-B14F-4D97-AF65-F5344CB8AC3E}">
        <p14:creationId xmlns:p14="http://schemas.microsoft.com/office/powerpoint/2010/main" val="264391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Strategies for Faculty Buy-in</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360000" y="938003"/>
            <a:ext cx="7906545" cy="4040605"/>
          </a:xfrm>
        </p:spPr>
        <p:txBody>
          <a:bodyPr>
            <a:normAutofit fontScale="92500" lnSpcReduction="10000"/>
          </a:bodyPr>
          <a:lstStyle/>
          <a:p>
            <a:pPr lvl="1">
              <a:lnSpc>
                <a:spcPct val="120000"/>
              </a:lnSpc>
              <a:buFont typeface="Arial" panose="020B0604020202020204" pitchFamily="34" charset="0"/>
              <a:buChar char="•"/>
            </a:pPr>
            <a:r>
              <a:rPr lang="en-US" sz="3200" dirty="0">
                <a:solidFill>
                  <a:srgbClr val="65C802"/>
                </a:solidFill>
                <a:latin typeface="Helvetica" pitchFamily="2" charset="0"/>
              </a:rPr>
              <a:t>Set clear expectations</a:t>
            </a:r>
          </a:p>
          <a:p>
            <a:pPr marL="685800" lvl="4" indent="0">
              <a:lnSpc>
                <a:spcPct val="120000"/>
              </a:lnSpc>
              <a:buNone/>
            </a:pPr>
            <a:r>
              <a:rPr lang="en-US" sz="2800" dirty="0">
                <a:latin typeface="Helvetica" pitchFamily="2" charset="0"/>
              </a:rPr>
              <a:t>Where to start, how fast to move</a:t>
            </a:r>
          </a:p>
          <a:p>
            <a:pPr lvl="1">
              <a:lnSpc>
                <a:spcPct val="120000"/>
              </a:lnSpc>
              <a:buFont typeface="Arial" panose="020B0604020202020204" pitchFamily="34" charset="0"/>
              <a:buChar char="•"/>
            </a:pPr>
            <a:r>
              <a:rPr lang="en-US" sz="3200" dirty="0">
                <a:solidFill>
                  <a:srgbClr val="65C802"/>
                </a:solidFill>
                <a:latin typeface="Helvetica" pitchFamily="2" charset="0"/>
              </a:rPr>
              <a:t>Focus on improving alternative formats</a:t>
            </a:r>
          </a:p>
          <a:p>
            <a:pPr marL="685800" lvl="4" indent="0">
              <a:lnSpc>
                <a:spcPct val="120000"/>
              </a:lnSpc>
              <a:buNone/>
            </a:pPr>
            <a:r>
              <a:rPr lang="en-US" sz="2800" dirty="0">
                <a:latin typeface="Helvetica" pitchFamily="2" charset="0"/>
              </a:rPr>
              <a:t>Fix issues that affect “learning tools”</a:t>
            </a:r>
          </a:p>
          <a:p>
            <a:pPr lvl="1">
              <a:lnSpc>
                <a:spcPct val="120000"/>
              </a:lnSpc>
              <a:buFont typeface="Arial" panose="020B0604020202020204" pitchFamily="34" charset="0"/>
              <a:buChar char="•"/>
            </a:pPr>
            <a:r>
              <a:rPr lang="en-US" sz="3200" dirty="0">
                <a:solidFill>
                  <a:srgbClr val="65C802"/>
                </a:solidFill>
                <a:latin typeface="Helvetica" pitchFamily="2" charset="0"/>
              </a:rPr>
              <a:t>Divide and conquer</a:t>
            </a:r>
          </a:p>
          <a:p>
            <a:pPr marL="685800" lvl="4" indent="0">
              <a:lnSpc>
                <a:spcPct val="120000"/>
              </a:lnSpc>
              <a:buNone/>
            </a:pPr>
            <a:r>
              <a:rPr lang="en-US" sz="2800" dirty="0">
                <a:latin typeface="Helvetica" pitchFamily="2" charset="0"/>
              </a:rPr>
              <a:t>Instructor fixes files that require subject matter expert, receives help with challenging files</a:t>
            </a: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359165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a:xfrm>
            <a:off x="1514005" y="3200915"/>
            <a:ext cx="8274334" cy="1438820"/>
          </a:xfrm>
        </p:spPr>
        <p:txBody>
          <a:bodyPr>
            <a:normAutofit/>
          </a:bodyPr>
          <a:lstStyle/>
          <a:p>
            <a:r>
              <a:rPr lang="en-US" sz="6000" dirty="0">
                <a:latin typeface="Helvetica" pitchFamily="2" charset="0"/>
              </a:rPr>
              <a:t>Application of UDL</a:t>
            </a:r>
            <a:endParaRPr lang="en-US" sz="60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2000250" y="4031009"/>
            <a:ext cx="8520234" cy="3508772"/>
          </a:xfrm>
        </p:spPr>
        <p:txBody>
          <a:bodyPr>
            <a:normAutofit/>
          </a:bodyPr>
          <a:lstStyle/>
          <a:p>
            <a:pPr marL="171450" lvl="1" indent="0">
              <a:lnSpc>
                <a:spcPct val="120000"/>
              </a:lnSpc>
              <a:buNone/>
            </a:pPr>
            <a:r>
              <a:rPr lang="en-US" sz="3200" i="1" dirty="0">
                <a:solidFill>
                  <a:srgbClr val="65C802"/>
                </a:solidFill>
                <a:latin typeface="Helvetica" pitchFamily="2" charset="0"/>
              </a:rPr>
              <a:t>Becoming lifelong learners</a:t>
            </a:r>
            <a:endParaRPr lang="en-US" sz="2600" i="1"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pic>
        <p:nvPicPr>
          <p:cNvPr id="6" name="Picture 5">
            <a:extLst>
              <a:ext uri="{FF2B5EF4-FFF2-40B4-BE49-F238E27FC236}">
                <a16:creationId xmlns:a16="http://schemas.microsoft.com/office/drawing/2014/main" id="{CF09AF09-64A8-FC4E-B701-35259B39ABCD}"/>
              </a:ext>
              <a:ext uri="{C183D7F6-B498-43B3-948B-1728B52AA6E4}">
                <adec:decorative xmlns:adec="http://schemas.microsoft.com/office/drawing/2017/decorative" val="1"/>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2000250" y="0"/>
            <a:ext cx="5143500" cy="3087974"/>
          </a:xfrm>
          <a:prstGeom prst="rect">
            <a:avLst/>
          </a:prstGeom>
        </p:spPr>
      </p:pic>
    </p:spTree>
    <p:extLst>
      <p:ext uri="{BB962C8B-B14F-4D97-AF65-F5344CB8AC3E}">
        <p14:creationId xmlns:p14="http://schemas.microsoft.com/office/powerpoint/2010/main" val="2967647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a:extLst>
              <a:ext uri="{FF2B5EF4-FFF2-40B4-BE49-F238E27FC236}">
                <a16:creationId xmlns:a16="http://schemas.microsoft.com/office/drawing/2014/main" id="{ED160A6A-E766-F44F-9A81-72C3D7367CF6}"/>
              </a:ext>
            </a:extLst>
          </p:cNvPr>
          <p:cNvSpPr/>
          <p:nvPr/>
        </p:nvSpPr>
        <p:spPr>
          <a:xfrm>
            <a:off x="6612658" y="1237221"/>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0" name="Oval 69">
            <a:extLst>
              <a:ext uri="{FF2B5EF4-FFF2-40B4-BE49-F238E27FC236}">
                <a16:creationId xmlns:a16="http://schemas.microsoft.com/office/drawing/2014/main" id="{0D4E3547-9D16-DA44-A125-35421D1A31E8}"/>
              </a:ext>
            </a:extLst>
          </p:cNvPr>
          <p:cNvSpPr/>
          <p:nvPr/>
        </p:nvSpPr>
        <p:spPr>
          <a:xfrm>
            <a:off x="4686377" y="1272422"/>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9" name="Oval 68">
            <a:extLst>
              <a:ext uri="{FF2B5EF4-FFF2-40B4-BE49-F238E27FC236}">
                <a16:creationId xmlns:a16="http://schemas.microsoft.com/office/drawing/2014/main" id="{C1DCCFAE-7243-EE48-9893-16F1BB044F43}"/>
              </a:ext>
            </a:extLst>
          </p:cNvPr>
          <p:cNvSpPr/>
          <p:nvPr/>
        </p:nvSpPr>
        <p:spPr>
          <a:xfrm>
            <a:off x="804910" y="2994865"/>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8" name="Oval 67">
            <a:extLst>
              <a:ext uri="{FF2B5EF4-FFF2-40B4-BE49-F238E27FC236}">
                <a16:creationId xmlns:a16="http://schemas.microsoft.com/office/drawing/2014/main" id="{83459019-8947-144E-987A-D280A1483D97}"/>
              </a:ext>
            </a:extLst>
          </p:cNvPr>
          <p:cNvSpPr/>
          <p:nvPr/>
        </p:nvSpPr>
        <p:spPr>
          <a:xfrm>
            <a:off x="2704703" y="2994865"/>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6" name="Oval 65">
            <a:extLst>
              <a:ext uri="{FF2B5EF4-FFF2-40B4-BE49-F238E27FC236}">
                <a16:creationId xmlns:a16="http://schemas.microsoft.com/office/drawing/2014/main" id="{6C0B47F9-56C4-054E-B206-4D615AD23930}"/>
              </a:ext>
            </a:extLst>
          </p:cNvPr>
          <p:cNvSpPr/>
          <p:nvPr/>
        </p:nvSpPr>
        <p:spPr>
          <a:xfrm>
            <a:off x="4706275" y="2994865"/>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4" name="Oval 63">
            <a:extLst>
              <a:ext uri="{FF2B5EF4-FFF2-40B4-BE49-F238E27FC236}">
                <a16:creationId xmlns:a16="http://schemas.microsoft.com/office/drawing/2014/main" id="{AE0A3A51-B882-0942-95B4-3B5D2102A80B}"/>
              </a:ext>
            </a:extLst>
          </p:cNvPr>
          <p:cNvSpPr/>
          <p:nvPr/>
        </p:nvSpPr>
        <p:spPr>
          <a:xfrm>
            <a:off x="2674703" y="1269677"/>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Oval 1">
            <a:extLst>
              <a:ext uri="{FF2B5EF4-FFF2-40B4-BE49-F238E27FC236}">
                <a16:creationId xmlns:a16="http://schemas.microsoft.com/office/drawing/2014/main" id="{DD10005C-3865-B447-952F-A6E63010E272}"/>
              </a:ext>
            </a:extLst>
          </p:cNvPr>
          <p:cNvSpPr/>
          <p:nvPr/>
        </p:nvSpPr>
        <p:spPr>
          <a:xfrm>
            <a:off x="778551" y="1320523"/>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3" name="Title 2">
            <a:extLst>
              <a:ext uri="{FF2B5EF4-FFF2-40B4-BE49-F238E27FC236}">
                <a16:creationId xmlns:a16="http://schemas.microsoft.com/office/drawing/2014/main" id="{F4C4FEDA-7F0B-A142-9624-4571A13C2D41}"/>
              </a:ext>
            </a:extLst>
          </p:cNvPr>
          <p:cNvSpPr>
            <a:spLocks noGrp="1"/>
          </p:cNvSpPr>
          <p:nvPr>
            <p:ph type="title"/>
          </p:nvPr>
        </p:nvSpPr>
        <p:spPr>
          <a:xfrm>
            <a:off x="404069" y="366319"/>
            <a:ext cx="8518770" cy="578003"/>
          </a:xfrm>
        </p:spPr>
        <p:txBody>
          <a:bodyPr>
            <a:normAutofit fontScale="90000"/>
          </a:bodyPr>
          <a:lstStyle/>
          <a:p>
            <a:r>
              <a:rPr lang="en-US" sz="3600" dirty="0">
                <a:solidFill>
                  <a:srgbClr val="65C802"/>
                </a:solidFill>
                <a:latin typeface="Source Sans Pro" panose="020B0503030403020204" pitchFamily="34" charset="0"/>
                <a:ea typeface="Source Sans Pro" panose="020B0503030403020204" pitchFamily="34" charset="0"/>
              </a:rPr>
              <a:t>Diverse</a:t>
            </a:r>
            <a:r>
              <a:rPr lang="en-US" sz="3600" dirty="0">
                <a:latin typeface="Source Sans Pro" panose="020B0503030403020204" pitchFamily="34" charset="0"/>
                <a:ea typeface="Source Sans Pro" panose="020B0503030403020204" pitchFamily="34" charset="0"/>
              </a:rPr>
              <a:t> 21</a:t>
            </a:r>
            <a:r>
              <a:rPr lang="en-US" sz="3600" baseline="30000" dirty="0">
                <a:latin typeface="Source Sans Pro" panose="020B0503030403020204" pitchFamily="34" charset="0"/>
                <a:ea typeface="Source Sans Pro" panose="020B0503030403020204" pitchFamily="34" charset="0"/>
              </a:rPr>
              <a:t>st</a:t>
            </a:r>
            <a:r>
              <a:rPr lang="en-US" sz="3600" dirty="0">
                <a:latin typeface="Source Sans Pro" panose="020B0503030403020204" pitchFamily="34" charset="0"/>
                <a:ea typeface="Source Sans Pro" panose="020B0503030403020204" pitchFamily="34" charset="0"/>
              </a:rPr>
              <a:t> Century Learning Needs</a:t>
            </a:r>
            <a:br>
              <a:rPr lang="en-US" dirty="0"/>
            </a:br>
            <a:br>
              <a:rPr lang="en-US" dirty="0"/>
            </a:br>
            <a:endParaRPr lang="en-US" dirty="0"/>
          </a:p>
        </p:txBody>
      </p:sp>
      <p:pic>
        <p:nvPicPr>
          <p:cNvPr id="48" name="Picture 47" descr="Gender neutral elderly person">
            <a:extLst>
              <a:ext uri="{FF2B5EF4-FFF2-40B4-BE49-F238E27FC236}">
                <a16:creationId xmlns:a16="http://schemas.microsoft.com/office/drawing/2014/main" id="{95060B95-6812-CF46-A0F2-4A5363ACDB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5275" y="1597300"/>
            <a:ext cx="1020368" cy="939875"/>
          </a:xfrm>
          <a:prstGeom prst="rect">
            <a:avLst/>
          </a:prstGeom>
        </p:spPr>
      </p:pic>
      <p:pic>
        <p:nvPicPr>
          <p:cNvPr id="51" name="Picture 50" descr="Woman wearing burka ">
            <a:extLst>
              <a:ext uri="{FF2B5EF4-FFF2-40B4-BE49-F238E27FC236}">
                <a16:creationId xmlns:a16="http://schemas.microsoft.com/office/drawing/2014/main" id="{47AB9A38-8ED7-2148-AB35-F69EFF3EED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1600" y="1544030"/>
            <a:ext cx="854303" cy="993145"/>
          </a:xfrm>
          <a:prstGeom prst="rect">
            <a:avLst/>
          </a:prstGeom>
        </p:spPr>
      </p:pic>
      <p:pic>
        <p:nvPicPr>
          <p:cNvPr id="52" name="Picture 51" descr="Woman using a support cane to aid low vision ">
            <a:extLst>
              <a:ext uri="{FF2B5EF4-FFF2-40B4-BE49-F238E27FC236}">
                <a16:creationId xmlns:a16="http://schemas.microsoft.com/office/drawing/2014/main" id="{09CA707A-DC7A-5E49-ACEF-CF6787107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6446" y="1597300"/>
            <a:ext cx="949124" cy="1041566"/>
          </a:xfrm>
          <a:prstGeom prst="rect">
            <a:avLst/>
          </a:prstGeom>
        </p:spPr>
      </p:pic>
      <p:pic>
        <p:nvPicPr>
          <p:cNvPr id="53" name="Picture 52" descr="Train commuter">
            <a:extLst>
              <a:ext uri="{FF2B5EF4-FFF2-40B4-BE49-F238E27FC236}">
                <a16:creationId xmlns:a16="http://schemas.microsoft.com/office/drawing/2014/main" id="{EEF9D800-B6C0-7142-B685-8728751C89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19733" y="3277521"/>
            <a:ext cx="936170" cy="936170"/>
          </a:xfrm>
          <a:prstGeom prst="rect">
            <a:avLst/>
          </a:prstGeom>
        </p:spPr>
      </p:pic>
      <p:pic>
        <p:nvPicPr>
          <p:cNvPr id="56" name="Picture 55" descr="A close up of a cell phone&#10;&#10;">
            <a:extLst>
              <a:ext uri="{FF2B5EF4-FFF2-40B4-BE49-F238E27FC236}">
                <a16:creationId xmlns:a16="http://schemas.microsoft.com/office/drawing/2014/main" id="{363EADA4-B156-E440-A090-166F3A4189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5782" y="3260557"/>
            <a:ext cx="1063738" cy="1063738"/>
          </a:xfrm>
          <a:prstGeom prst="rect">
            <a:avLst/>
          </a:prstGeom>
        </p:spPr>
      </p:pic>
      <p:pic>
        <p:nvPicPr>
          <p:cNvPr id="58" name="Picture 57" descr="Brain emoji for neurologically diverse">
            <a:extLst>
              <a:ext uri="{FF2B5EF4-FFF2-40B4-BE49-F238E27FC236}">
                <a16:creationId xmlns:a16="http://schemas.microsoft.com/office/drawing/2014/main" id="{BAA229F8-CB98-0C4C-8431-F2D09EB215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6446" y="3277521"/>
            <a:ext cx="1029811" cy="1029811"/>
          </a:xfrm>
          <a:prstGeom prst="rect">
            <a:avLst/>
          </a:prstGeom>
        </p:spPr>
      </p:pic>
      <p:pic>
        <p:nvPicPr>
          <p:cNvPr id="60" name="Picture 59" descr="Family emoji">
            <a:extLst>
              <a:ext uri="{FF2B5EF4-FFF2-40B4-BE49-F238E27FC236}">
                <a16:creationId xmlns:a16="http://schemas.microsoft.com/office/drawing/2014/main" id="{D36C0F63-48AA-F64B-AA35-D7E779B294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23951" y="1501381"/>
            <a:ext cx="787400" cy="1066800"/>
          </a:xfrm>
          <a:prstGeom prst="rect">
            <a:avLst/>
          </a:prstGeom>
        </p:spPr>
      </p:pic>
      <p:sp>
        <p:nvSpPr>
          <p:cNvPr id="65" name="Oval 64">
            <a:extLst>
              <a:ext uri="{FF2B5EF4-FFF2-40B4-BE49-F238E27FC236}">
                <a16:creationId xmlns:a16="http://schemas.microsoft.com/office/drawing/2014/main" id="{0AF9F50A-B6E3-8744-8DF7-A0F25F567745}"/>
              </a:ext>
            </a:extLst>
          </p:cNvPr>
          <p:cNvSpPr/>
          <p:nvPr/>
        </p:nvSpPr>
        <p:spPr>
          <a:xfrm>
            <a:off x="6612658" y="2948046"/>
            <a:ext cx="1625600" cy="1595120"/>
          </a:xfrm>
          <a:prstGeom prst="ellipse">
            <a:avLst/>
          </a:prstGeom>
          <a:solidFill>
            <a:schemeClr val="bg1"/>
          </a:solidFill>
          <a:ln w="19050" cap="sq">
            <a:solidFill>
              <a:srgbClr val="65C80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63" name="Picture 62" descr="Temporary disability emoji">
            <a:extLst>
              <a:ext uri="{FF2B5EF4-FFF2-40B4-BE49-F238E27FC236}">
                <a16:creationId xmlns:a16="http://schemas.microsoft.com/office/drawing/2014/main" id="{B9678B05-8976-F14C-82AC-79085B4D8AF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73037" y="3340004"/>
            <a:ext cx="904843" cy="904843"/>
          </a:xfrm>
          <a:prstGeom prst="rect">
            <a:avLst/>
          </a:prstGeom>
        </p:spPr>
      </p:pic>
    </p:spTree>
    <p:extLst>
      <p:ext uri="{BB962C8B-B14F-4D97-AF65-F5344CB8AC3E}">
        <p14:creationId xmlns:p14="http://schemas.microsoft.com/office/powerpoint/2010/main" val="56918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Our Mission: To Learn about…</a:t>
            </a: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619385" y="938003"/>
            <a:ext cx="4122225" cy="3508772"/>
          </a:xfrm>
        </p:spPr>
        <p:txBody>
          <a:bodyPr>
            <a:normAutofit/>
          </a:bodyPr>
          <a:lstStyle/>
          <a:p>
            <a:pPr>
              <a:lnSpc>
                <a:spcPct val="200000"/>
              </a:lnSpc>
            </a:pPr>
            <a:r>
              <a:rPr lang="en-US" sz="3200" dirty="0">
                <a:latin typeface="Helvetica" pitchFamily="2" charset="0"/>
              </a:rPr>
              <a:t>Content Accessibility</a:t>
            </a:r>
          </a:p>
          <a:p>
            <a:pPr>
              <a:lnSpc>
                <a:spcPct val="200000"/>
              </a:lnSpc>
            </a:pPr>
            <a:r>
              <a:rPr lang="en-US" sz="3200" dirty="0">
                <a:latin typeface="Helvetica" pitchFamily="2" charset="0"/>
              </a:rPr>
              <a:t>Faculty Culture Shift</a:t>
            </a:r>
          </a:p>
          <a:p>
            <a:pPr>
              <a:lnSpc>
                <a:spcPct val="200000"/>
              </a:lnSpc>
            </a:pPr>
            <a:r>
              <a:rPr lang="en-US" sz="3200" dirty="0">
                <a:latin typeface="Helvetica" pitchFamily="2" charset="0"/>
              </a:rPr>
              <a:t>Application of UDL </a:t>
            </a:r>
          </a:p>
        </p:txBody>
      </p:sp>
      <p:pic>
        <p:nvPicPr>
          <p:cNvPr id="33" name="Picture Placeholder 32" descr="A picture containing green, blue, sitting, small&#10;&#10;Description automatically generated">
            <a:extLst>
              <a:ext uri="{FF2B5EF4-FFF2-40B4-BE49-F238E27FC236}">
                <a16:creationId xmlns:a16="http://schemas.microsoft.com/office/drawing/2014/main" id="{DFE80237-BB8B-2745-9DD5-19E1A48822A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885184"/>
            <a:ext cx="4250266" cy="3568783"/>
          </a:xfrm>
        </p:spPr>
      </p:pic>
    </p:spTree>
    <p:extLst>
      <p:ext uri="{BB962C8B-B14F-4D97-AF65-F5344CB8AC3E}">
        <p14:creationId xmlns:p14="http://schemas.microsoft.com/office/powerpoint/2010/main" val="174633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creenshot from CAST website with a brain that says &quot;Recognition networks: The What of learning&quot; Representation for resourceful, knowledgable learners. ">
            <a:extLst>
              <a:ext uri="{FF2B5EF4-FFF2-40B4-BE49-F238E27FC236}">
                <a16:creationId xmlns:a16="http://schemas.microsoft.com/office/drawing/2014/main" id="{8989ED1E-72AB-5344-8656-5CDA50148555}"/>
              </a:ext>
            </a:extLst>
          </p:cNvPr>
          <p:cNvGrpSpPr/>
          <p:nvPr/>
        </p:nvGrpSpPr>
        <p:grpSpPr>
          <a:xfrm>
            <a:off x="505251" y="1364145"/>
            <a:ext cx="3879604" cy="2907017"/>
            <a:chOff x="0" y="0"/>
            <a:chExt cx="4621237" cy="3462728"/>
          </a:xfrm>
        </p:grpSpPr>
        <p:sp>
          <p:nvSpPr>
            <p:cNvPr id="9" name="Rectangle 8" descr="&quot;&quot;">
              <a:extLst>
                <a:ext uri="{FF2B5EF4-FFF2-40B4-BE49-F238E27FC236}">
                  <a16:creationId xmlns:a16="http://schemas.microsoft.com/office/drawing/2014/main" id="{331342BE-D2BF-6341-A36B-780B2C1A1C85}"/>
                </a:ext>
              </a:extLst>
            </p:cNvPr>
            <p:cNvSpPr/>
            <p:nvPr/>
          </p:nvSpPr>
          <p:spPr>
            <a:xfrm>
              <a:off x="0" y="0"/>
              <a:ext cx="4621237" cy="3462728"/>
            </a:xfrm>
            <a:prstGeom prst="rect">
              <a:avLst/>
            </a:prstGeom>
            <a:solidFill>
              <a:srgbClr val="F0F0F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u="sng" dirty="0">
                <a:solidFill>
                  <a:schemeClr val="bg1"/>
                </a:solidFill>
                <a:latin typeface="+mj-lt"/>
              </a:endParaRPr>
            </a:p>
          </p:txBody>
        </p:sp>
        <p:pic>
          <p:nvPicPr>
            <p:cNvPr id="10" name="Picture 9" descr="Screenshot from CAST website with a brain that says &quot;Recognition networks: The What of learning&quot; Representat for resourceful, knowledgable learners. ">
              <a:extLst>
                <a:ext uri="{FF2B5EF4-FFF2-40B4-BE49-F238E27FC236}">
                  <a16:creationId xmlns:a16="http://schemas.microsoft.com/office/drawing/2014/main" id="{E1D310F5-F876-264C-BE53-88E47C8178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273" y="37884"/>
              <a:ext cx="4066689" cy="2798705"/>
            </a:xfrm>
            <a:prstGeom prst="rect">
              <a:avLst/>
            </a:prstGeom>
          </p:spPr>
        </p:pic>
      </p:grpSp>
      <p:sp>
        <p:nvSpPr>
          <p:cNvPr id="16" name="Rectangle 15">
            <a:extLst>
              <a:ext uri="{FF2B5EF4-FFF2-40B4-BE49-F238E27FC236}">
                <a16:creationId xmlns:a16="http://schemas.microsoft.com/office/drawing/2014/main" id="{6053BE45-5854-4244-B6FC-87BCFEC7C032}"/>
              </a:ext>
            </a:extLst>
          </p:cNvPr>
          <p:cNvSpPr/>
          <p:nvPr/>
        </p:nvSpPr>
        <p:spPr>
          <a:xfrm>
            <a:off x="816267" y="3767849"/>
            <a:ext cx="3755733" cy="246221"/>
          </a:xfrm>
          <a:prstGeom prst="rect">
            <a:avLst/>
          </a:prstGeom>
        </p:spPr>
        <p:txBody>
          <a:bodyPr wrap="square">
            <a:spAutoFit/>
          </a:bodyPr>
          <a:lstStyle/>
          <a:p>
            <a:r>
              <a:rPr lang="en-US" sz="1000" spc="-5"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From the CAST website: https://</a:t>
            </a:r>
            <a:r>
              <a:rPr lang="en-US" sz="1000" spc="-5" dirty="0" err="1">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tinyurl.com</a:t>
            </a:r>
            <a:r>
              <a:rPr lang="en-US" sz="1000" spc="-5"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/y77k34qx</a:t>
            </a:r>
          </a:p>
        </p:txBody>
      </p:sp>
      <p:sp>
        <p:nvSpPr>
          <p:cNvPr id="21" name="Title 20">
            <a:extLst>
              <a:ext uri="{FF2B5EF4-FFF2-40B4-BE49-F238E27FC236}">
                <a16:creationId xmlns:a16="http://schemas.microsoft.com/office/drawing/2014/main" id="{D4D33604-173A-E34C-911C-AAD596E37C83}"/>
              </a:ext>
            </a:extLst>
          </p:cNvPr>
          <p:cNvSpPr>
            <a:spLocks noGrp="1"/>
          </p:cNvSpPr>
          <p:nvPr>
            <p:ph type="title"/>
          </p:nvPr>
        </p:nvSpPr>
        <p:spPr/>
        <p:txBody>
          <a:bodyPr>
            <a:normAutofit fontScale="90000"/>
          </a:bodyPr>
          <a:lstStyle/>
          <a:p>
            <a:r>
              <a:rPr lang="en-US" sz="4400" dirty="0">
                <a:latin typeface="Source Sans Pro" panose="020B0503030403020204" pitchFamily="34" charset="0"/>
                <a:ea typeface="Source Sans Pro" panose="020B0503030403020204" pitchFamily="34" charset="0"/>
              </a:rPr>
              <a:t>Multiple Modes of </a:t>
            </a:r>
            <a:r>
              <a:rPr lang="en-US" sz="4400" dirty="0">
                <a:solidFill>
                  <a:srgbClr val="65C802"/>
                </a:solidFill>
                <a:latin typeface="Source Sans Pro" panose="020B0503030403020204" pitchFamily="34" charset="0"/>
                <a:ea typeface="Source Sans Pro" panose="020B0503030403020204" pitchFamily="34" charset="0"/>
              </a:rPr>
              <a:t>Representation</a:t>
            </a:r>
            <a:br>
              <a:rPr lang="en-US" sz="2000" dirty="0">
                <a:solidFill>
                  <a:srgbClr val="65C802"/>
                </a:solidFill>
                <a:latin typeface="Source Sans Pro" panose="020B0503030403020204" pitchFamily="34" charset="0"/>
                <a:ea typeface="Source Sans Pro" panose="020B0503030403020204" pitchFamily="34" charset="0"/>
              </a:rPr>
            </a:br>
            <a:endParaRPr lang="en-US" dirty="0">
              <a:solidFill>
                <a:srgbClr val="65C802"/>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12E10B94-2FC7-8648-B055-6772B0A3E590}"/>
              </a:ext>
            </a:extLst>
          </p:cNvPr>
          <p:cNvSpPr>
            <a:spLocks noGrp="1"/>
          </p:cNvSpPr>
          <p:nvPr>
            <p:ph idx="1"/>
          </p:nvPr>
        </p:nvSpPr>
        <p:spPr>
          <a:xfrm>
            <a:off x="4695871" y="1487662"/>
            <a:ext cx="4122225" cy="3508772"/>
          </a:xfrm>
        </p:spPr>
        <p:txBody>
          <a:bodyPr/>
          <a:lstStyle/>
          <a:p>
            <a:pPr marL="571500" indent="-571500">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cs typeface="Calibri" panose="020F0502020204030204" pitchFamily="34" charset="0"/>
              </a:rPr>
              <a:t>Multiple Senses or “</a:t>
            </a:r>
            <a:r>
              <a:rPr lang="en-US" sz="3200" dirty="0">
                <a:solidFill>
                  <a:srgbClr val="65C802"/>
                </a:solidFill>
                <a:latin typeface="Source Sans Pro" panose="020B0503030403020204" pitchFamily="34" charset="0"/>
                <a:ea typeface="Source Sans Pro" panose="020B0503030403020204" pitchFamily="34" charset="0"/>
                <a:cs typeface="Calibri" panose="020F0502020204030204" pitchFamily="34" charset="0"/>
              </a:rPr>
              <a:t>Multimodal</a:t>
            </a:r>
            <a:r>
              <a:rPr lang="en-US" sz="3200" dirty="0">
                <a:latin typeface="Source Sans Pro" panose="020B0503030403020204" pitchFamily="34" charset="0"/>
                <a:ea typeface="Source Sans Pro" panose="020B0503030403020204" pitchFamily="34" charset="0"/>
                <a:cs typeface="Calibri" panose="020F0502020204030204" pitchFamily="34" charset="0"/>
              </a:rPr>
              <a:t>” </a:t>
            </a:r>
          </a:p>
          <a:p>
            <a:pPr marL="571500" indent="-571500">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cs typeface="Calibri" panose="020F0502020204030204" pitchFamily="34" charset="0"/>
              </a:rPr>
              <a:t>Multiple Devices</a:t>
            </a:r>
          </a:p>
          <a:p>
            <a:pPr marL="571500" indent="-571500">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cs typeface="Calibri" panose="020F0502020204030204" pitchFamily="34" charset="0"/>
              </a:rPr>
              <a:t>Multiple Needs</a:t>
            </a:r>
          </a:p>
          <a:p>
            <a:pPr marL="0" indent="0">
              <a:buNone/>
            </a:pPr>
            <a:endParaRPr lang="en-US" dirty="0"/>
          </a:p>
        </p:txBody>
      </p:sp>
    </p:spTree>
    <p:extLst>
      <p:ext uri="{BB962C8B-B14F-4D97-AF65-F5344CB8AC3E}">
        <p14:creationId xmlns:p14="http://schemas.microsoft.com/office/powerpoint/2010/main" val="131801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6E47B0-DED7-5B4F-BEC5-8DA92607B671}"/>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cs typeface="Calibri" panose="020F0502020204030204" pitchFamily="34" charset="0"/>
              </a:rPr>
              <a:t>Personalization through Learner Preference </a:t>
            </a:r>
          </a:p>
        </p:txBody>
      </p:sp>
      <p:sp>
        <p:nvSpPr>
          <p:cNvPr id="3" name="Content Placeholder 2">
            <a:extLst>
              <a:ext uri="{FF2B5EF4-FFF2-40B4-BE49-F238E27FC236}">
                <a16:creationId xmlns:a16="http://schemas.microsoft.com/office/drawing/2014/main" id="{75BBDF8C-21DB-5147-BE75-6B6F55DE6981}"/>
              </a:ext>
            </a:extLst>
          </p:cNvPr>
          <p:cNvSpPr>
            <a:spLocks noGrp="1"/>
          </p:cNvSpPr>
          <p:nvPr>
            <p:ph idx="1"/>
          </p:nvPr>
        </p:nvSpPr>
        <p:spPr>
          <a:xfrm>
            <a:off x="479921" y="1274728"/>
            <a:ext cx="7714152" cy="3508772"/>
          </a:xfrm>
        </p:spPr>
        <p:txBody>
          <a:bodyPr>
            <a:normAutofit/>
          </a:bodyPr>
          <a:lstStyle/>
          <a:p>
            <a:pPr marL="571500" indent="-571500">
              <a:lnSpc>
                <a:spcPct val="110000"/>
              </a:lnSpc>
              <a:buFont typeface="Arial" panose="020B0604020202020204" pitchFamily="34" charset="0"/>
              <a:buChar char="•"/>
            </a:pPr>
            <a:r>
              <a:rPr lang="en-US" sz="3000" dirty="0">
                <a:latin typeface="Helvetica" pitchFamily="2" charset="0"/>
                <a:ea typeface="Source Sans Pro" panose="020B0503030403020204" pitchFamily="34" charset="0"/>
                <a:cs typeface="Calibri" panose="020F0502020204030204" pitchFamily="34" charset="0"/>
              </a:rPr>
              <a:t>Learner Preference enhances student choice and </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active engagement</a:t>
            </a:r>
            <a:endParaRPr lang="en-US" sz="3000" dirty="0">
              <a:latin typeface="Helvetica" pitchFamily="2" charset="0"/>
              <a:ea typeface="Source Sans Pro" panose="020B0503030403020204" pitchFamily="34" charset="0"/>
              <a:cs typeface="Calibri" panose="020F0502020204030204" pitchFamily="34" charset="0"/>
            </a:endParaRPr>
          </a:p>
          <a:p>
            <a:pPr marL="571500" indent="-571500">
              <a:lnSpc>
                <a:spcPct val="150000"/>
              </a:lnSpc>
              <a:buFont typeface="Arial" panose="020B0604020202020204" pitchFamily="34" charset="0"/>
              <a:buChar char="•"/>
            </a:pPr>
            <a:r>
              <a:rPr lang="en-US" sz="3000" dirty="0">
                <a:latin typeface="Helvetica" pitchFamily="2" charset="0"/>
                <a:ea typeface="Source Sans Pro" panose="020B0503030403020204" pitchFamily="34" charset="0"/>
                <a:cs typeface="Calibri" panose="020F0502020204030204" pitchFamily="34" charset="0"/>
              </a:rPr>
              <a:t>Learner Preference </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is not </a:t>
            </a:r>
            <a:r>
              <a:rPr lang="en-US" sz="3000" dirty="0">
                <a:latin typeface="Helvetica" pitchFamily="2" charset="0"/>
                <a:ea typeface="Source Sans Pro" panose="020B0503030403020204" pitchFamily="34" charset="0"/>
                <a:cs typeface="Calibri" panose="020F0502020204030204" pitchFamily="34" charset="0"/>
              </a:rPr>
              <a:t>Learning Styles</a:t>
            </a:r>
          </a:p>
          <a:p>
            <a:pPr marL="571500" indent="-571500">
              <a:buFont typeface="Arial" panose="020B0604020202020204" pitchFamily="34" charset="0"/>
              <a:buChar char="•"/>
            </a:pPr>
            <a:r>
              <a:rPr lang="en-US" sz="3000" dirty="0">
                <a:latin typeface="Helvetica" pitchFamily="2" charset="0"/>
                <a:ea typeface="Source Sans Pro" panose="020B0503030403020204" pitchFamily="34" charset="0"/>
                <a:cs typeface="Calibri" panose="020F0502020204030204" pitchFamily="34" charset="0"/>
              </a:rPr>
              <a:t>Fosters </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metacognitive awareness </a:t>
            </a:r>
            <a:r>
              <a:rPr lang="en-US" sz="3000" dirty="0">
                <a:latin typeface="Helvetica" pitchFamily="2" charset="0"/>
                <a:ea typeface="Source Sans Pro" panose="020B0503030403020204" pitchFamily="34" charset="0"/>
                <a:cs typeface="Calibri" panose="020F0502020204030204" pitchFamily="34" charset="0"/>
              </a:rPr>
              <a:t>and</a:t>
            </a:r>
            <a:r>
              <a:rPr lang="en-US" sz="3000" dirty="0">
                <a:solidFill>
                  <a:srgbClr val="65C802"/>
                </a:solidFill>
                <a:latin typeface="Helvetica" pitchFamily="2" charset="0"/>
                <a:ea typeface="Source Sans Pro" panose="020B0503030403020204" pitchFamily="34" charset="0"/>
                <a:cs typeface="Calibri" panose="020F0502020204030204" pitchFamily="34" charset="0"/>
              </a:rPr>
              <a:t> “executive function” </a:t>
            </a:r>
            <a:r>
              <a:rPr lang="en-US" sz="3000" dirty="0">
                <a:latin typeface="Helvetica" pitchFamily="2" charset="0"/>
                <a:ea typeface="Source Sans Pro" panose="020B0503030403020204" pitchFamily="34" charset="0"/>
                <a:cs typeface="Calibri" panose="020F0502020204030204" pitchFamily="34" charset="0"/>
              </a:rPr>
              <a:t>for lifelong learning</a:t>
            </a:r>
          </a:p>
          <a:p>
            <a:endParaRPr lang="en-US" dirty="0"/>
          </a:p>
        </p:txBody>
      </p:sp>
    </p:spTree>
    <p:extLst>
      <p:ext uri="{BB962C8B-B14F-4D97-AF65-F5344CB8AC3E}">
        <p14:creationId xmlns:p14="http://schemas.microsoft.com/office/powerpoint/2010/main" val="162778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C7554-369E-5944-BDB0-672DAEF077C7}"/>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rPr>
              <a:t>Alternative Formats</a:t>
            </a:r>
          </a:p>
        </p:txBody>
      </p:sp>
      <p:sp>
        <p:nvSpPr>
          <p:cNvPr id="2" name="Content Placeholder 1">
            <a:extLst>
              <a:ext uri="{FF2B5EF4-FFF2-40B4-BE49-F238E27FC236}">
                <a16:creationId xmlns:a16="http://schemas.microsoft.com/office/drawing/2014/main" id="{BD1D46CA-722B-6646-B949-C23206862BCE}"/>
              </a:ext>
            </a:extLst>
          </p:cNvPr>
          <p:cNvSpPr>
            <a:spLocks noGrp="1"/>
          </p:cNvSpPr>
          <p:nvPr>
            <p:ph idx="1"/>
          </p:nvPr>
        </p:nvSpPr>
        <p:spPr>
          <a:xfrm>
            <a:off x="5408247" y="817364"/>
            <a:ext cx="4122225" cy="3508772"/>
          </a:xfrm>
        </p:spPr>
        <p:txBody>
          <a:bodyPr>
            <a:noAutofit/>
          </a:bodyPr>
          <a:lstStyle/>
          <a:p>
            <a:r>
              <a:rPr lang="en-US" sz="2400" dirty="0">
                <a:latin typeface="Helvetica" pitchFamily="2" charset="0"/>
              </a:rPr>
              <a:t>Tagged PDF</a:t>
            </a:r>
          </a:p>
          <a:p>
            <a:r>
              <a:rPr lang="en-US" sz="2400" dirty="0">
                <a:latin typeface="Helvetica" pitchFamily="2" charset="0"/>
              </a:rPr>
              <a:t>HTML</a:t>
            </a:r>
          </a:p>
          <a:p>
            <a:r>
              <a:rPr lang="en-US" sz="2400" dirty="0">
                <a:latin typeface="Helvetica" pitchFamily="2" charset="0"/>
              </a:rPr>
              <a:t>OCRed PDF</a:t>
            </a:r>
          </a:p>
          <a:p>
            <a:r>
              <a:rPr lang="en-US" sz="2400" dirty="0" err="1">
                <a:latin typeface="Helvetica" pitchFamily="2" charset="0"/>
              </a:rPr>
              <a:t>ePub</a:t>
            </a:r>
            <a:endParaRPr lang="en-US" sz="2400" dirty="0">
              <a:latin typeface="Helvetica" pitchFamily="2" charset="0"/>
            </a:endParaRPr>
          </a:p>
          <a:p>
            <a:r>
              <a:rPr lang="en-US" sz="2400" dirty="0">
                <a:latin typeface="Helvetica" pitchFamily="2" charset="0"/>
              </a:rPr>
              <a:t>MP3</a:t>
            </a:r>
          </a:p>
          <a:p>
            <a:r>
              <a:rPr lang="en-US" sz="2400" dirty="0">
                <a:latin typeface="Helvetica" pitchFamily="2" charset="0"/>
              </a:rPr>
              <a:t>Electronic Braille</a:t>
            </a:r>
          </a:p>
          <a:p>
            <a:r>
              <a:rPr lang="en-US" sz="2400" dirty="0">
                <a:latin typeface="Helvetica" pitchFamily="2" charset="0"/>
              </a:rPr>
              <a:t>Machine Translation</a:t>
            </a:r>
          </a:p>
          <a:p>
            <a:r>
              <a:rPr lang="en-US" sz="2400" dirty="0" err="1">
                <a:latin typeface="Helvetica" pitchFamily="2" charset="0"/>
              </a:rPr>
              <a:t>BeeLine</a:t>
            </a:r>
            <a:r>
              <a:rPr lang="en-US" sz="2400" dirty="0">
                <a:latin typeface="Helvetica" pitchFamily="2" charset="0"/>
              </a:rPr>
              <a:t> Reader</a:t>
            </a:r>
          </a:p>
        </p:txBody>
      </p:sp>
      <p:pic>
        <p:nvPicPr>
          <p:cNvPr id="18" name="Picture Placeholder 17" descr="&quot;Find the Icon, Choose your Format&quot; with Ally signal beaming above skyline with &quot;alternative formats&quot; icon, then three formats below: MP3, ePub, HTML">
            <a:extLst>
              <a:ext uri="{FF2B5EF4-FFF2-40B4-BE49-F238E27FC236}">
                <a16:creationId xmlns:a16="http://schemas.microsoft.com/office/drawing/2014/main" id="{D3EFBD9C-9C99-614B-B841-1E0FBB49F97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97161" y="817364"/>
            <a:ext cx="4122224" cy="4313955"/>
          </a:xfrm>
        </p:spPr>
      </p:pic>
    </p:spTree>
    <p:extLst>
      <p:ext uri="{BB962C8B-B14F-4D97-AF65-F5344CB8AC3E}">
        <p14:creationId xmlns:p14="http://schemas.microsoft.com/office/powerpoint/2010/main" val="275429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34B7-1811-2041-B433-2558BF7A6D53}"/>
              </a:ext>
            </a:extLst>
          </p:cNvPr>
          <p:cNvSpPr>
            <a:spLocks noGrp="1"/>
          </p:cNvSpPr>
          <p:nvPr>
            <p:ph type="title"/>
          </p:nvPr>
        </p:nvSpPr>
        <p:spPr>
          <a:xfrm>
            <a:off x="455109" y="444823"/>
            <a:ext cx="8518770" cy="578003"/>
          </a:xfrm>
        </p:spPr>
        <p:txBody>
          <a:bodyPr>
            <a:normAutofit/>
          </a:bodyPr>
          <a:lstStyle/>
          <a:p>
            <a:r>
              <a:rPr lang="en-US" sz="3600" kern="1200" dirty="0">
                <a:effectLst/>
                <a:latin typeface="Helvetica" pitchFamily="2" charset="0"/>
                <a:ea typeface="Source Sans Pro" panose="020B0503030403020204" pitchFamily="34" charset="0"/>
                <a:cs typeface="+mn-cs"/>
              </a:rPr>
              <a:t>Improve study practices</a:t>
            </a:r>
            <a:endParaRPr lang="en-US" sz="3600" dirty="0">
              <a:latin typeface="Helvetica" pitchFamily="2" charset="0"/>
            </a:endParaRPr>
          </a:p>
        </p:txBody>
      </p:sp>
      <p:sp>
        <p:nvSpPr>
          <p:cNvPr id="19" name="Content Placeholder 23">
            <a:extLst>
              <a:ext uri="{FF2B5EF4-FFF2-40B4-BE49-F238E27FC236}">
                <a16:creationId xmlns:a16="http://schemas.microsoft.com/office/drawing/2014/main" id="{7276BB11-6A76-3E4C-A295-CE2C50D7A9B3}"/>
              </a:ext>
            </a:extLst>
          </p:cNvPr>
          <p:cNvSpPr txBox="1">
            <a:spLocks/>
          </p:cNvSpPr>
          <p:nvPr/>
        </p:nvSpPr>
        <p:spPr>
          <a:xfrm>
            <a:off x="615407" y="3901936"/>
            <a:ext cx="2187066" cy="1016571"/>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lnSpc>
                <a:spcPct val="104200"/>
              </a:lnSpc>
              <a:spcBef>
                <a:spcPts val="20"/>
              </a:spcBef>
              <a:buNone/>
            </a:pPr>
            <a:r>
              <a:rPr lang="en-US" sz="8000" spc="-5" dirty="0">
                <a:latin typeface="Helvetica" pitchFamily="2" charset="0"/>
                <a:ea typeface="Source Sans Pro" panose="020B0503030403020204" pitchFamily="34" charset="0"/>
                <a:cs typeface="Calibri" panose="020F0502020204030204" pitchFamily="34" charset="0"/>
              </a:rPr>
              <a:t>Skim a Tagged PDF on a desktop</a:t>
            </a: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r>
              <a:rPr lang="en-US" dirty="0">
                <a:latin typeface="Calibri" panose="020F0502020204030204" pitchFamily="34" charset="0"/>
                <a:cs typeface="Calibri" panose="020F0502020204030204" pitchFamily="34" charset="0"/>
              </a:rPr>
              <a:t>    </a:t>
            </a:r>
          </a:p>
          <a:p>
            <a:pPr marL="0" indent="0">
              <a:buFont typeface="Arial"/>
              <a:buNone/>
            </a:pPr>
            <a:endParaRPr lang="en-US" dirty="0"/>
          </a:p>
        </p:txBody>
      </p:sp>
      <p:grpSp>
        <p:nvGrpSpPr>
          <p:cNvPr id="3" name="Group 2" descr="desktop with PDF showing on screen">
            <a:extLst>
              <a:ext uri="{FF2B5EF4-FFF2-40B4-BE49-F238E27FC236}">
                <a16:creationId xmlns:a16="http://schemas.microsoft.com/office/drawing/2014/main" id="{6D5E3ED0-69BF-A94B-AF7A-7784ACD53DFE}"/>
              </a:ext>
            </a:extLst>
          </p:cNvPr>
          <p:cNvGrpSpPr/>
          <p:nvPr/>
        </p:nvGrpSpPr>
        <p:grpSpPr>
          <a:xfrm>
            <a:off x="24332" y="1480148"/>
            <a:ext cx="4004040" cy="2252272"/>
            <a:chOff x="0" y="1591823"/>
            <a:chExt cx="4496893" cy="2529502"/>
          </a:xfrm>
        </p:grpSpPr>
        <p:pic>
          <p:nvPicPr>
            <p:cNvPr id="25" name="Picture 24" descr="Desktop with PDF showing on screen">
              <a:extLst>
                <a:ext uri="{FF2B5EF4-FFF2-40B4-BE49-F238E27FC236}">
                  <a16:creationId xmlns:a16="http://schemas.microsoft.com/office/drawing/2014/main" id="{1E48471C-8FA6-F54A-B27B-746727446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050" y="2006625"/>
              <a:ext cx="2615294" cy="1461542"/>
            </a:xfrm>
            <a:prstGeom prst="rect">
              <a:avLst/>
            </a:prstGeom>
          </p:spPr>
        </p:pic>
        <p:pic>
          <p:nvPicPr>
            <p:cNvPr id="18" name="Picture 17" descr="Plate Cave reading on desktop">
              <a:extLst>
                <a:ext uri="{FF2B5EF4-FFF2-40B4-BE49-F238E27FC236}">
                  <a16:creationId xmlns:a16="http://schemas.microsoft.com/office/drawing/2014/main" id="{2A0B5116-68C9-F84B-A7E7-284AE1D741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91823"/>
              <a:ext cx="4496893" cy="2529502"/>
            </a:xfrm>
            <a:prstGeom prst="rect">
              <a:avLst/>
            </a:prstGeom>
          </p:spPr>
        </p:pic>
      </p:grpSp>
      <p:sp>
        <p:nvSpPr>
          <p:cNvPr id="20" name="Content Placeholder 23">
            <a:extLst>
              <a:ext uri="{FF2B5EF4-FFF2-40B4-BE49-F238E27FC236}">
                <a16:creationId xmlns:a16="http://schemas.microsoft.com/office/drawing/2014/main" id="{2571CB59-8F88-014D-8498-EE8FF2CF14A7}"/>
              </a:ext>
            </a:extLst>
          </p:cNvPr>
          <p:cNvSpPr txBox="1">
            <a:spLocks/>
          </p:cNvSpPr>
          <p:nvPr/>
        </p:nvSpPr>
        <p:spPr>
          <a:xfrm>
            <a:off x="4169049" y="3912589"/>
            <a:ext cx="2025060" cy="1016571"/>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lnSpc>
                <a:spcPct val="104200"/>
              </a:lnSpc>
              <a:spcBef>
                <a:spcPts val="20"/>
              </a:spcBef>
              <a:buNone/>
            </a:pPr>
            <a:r>
              <a:rPr lang="en-US" sz="8000" spc="-5" dirty="0">
                <a:latin typeface="Helvetica" pitchFamily="2" charset="0"/>
                <a:ea typeface="Source Sans Pro" panose="020B0503030403020204" pitchFamily="34" charset="0"/>
                <a:cs typeface="Calibri" panose="020F0502020204030204" pitchFamily="34" charset="0"/>
              </a:rPr>
              <a:t>Annotate and highlight an </a:t>
            </a:r>
            <a:r>
              <a:rPr lang="en-US" sz="8000" spc="-5" dirty="0" err="1">
                <a:latin typeface="Helvetica" pitchFamily="2" charset="0"/>
                <a:ea typeface="Source Sans Pro" panose="020B0503030403020204" pitchFamily="34" charset="0"/>
                <a:cs typeface="Calibri" panose="020F0502020204030204" pitchFamily="34" charset="0"/>
              </a:rPr>
              <a:t>ePub</a:t>
            </a:r>
            <a:r>
              <a:rPr lang="en-US" sz="8000" spc="-5" dirty="0">
                <a:latin typeface="Helvetica" pitchFamily="2" charset="0"/>
                <a:ea typeface="Source Sans Pro" panose="020B0503030403020204" pitchFamily="34" charset="0"/>
                <a:cs typeface="Calibri" panose="020F0502020204030204" pitchFamily="34" charset="0"/>
              </a:rPr>
              <a:t> on a tablet</a:t>
            </a: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r>
              <a:rPr lang="en-US" dirty="0">
                <a:latin typeface="Calibri" panose="020F0502020204030204" pitchFamily="34" charset="0"/>
                <a:cs typeface="Calibri" panose="020F0502020204030204" pitchFamily="34" charset="0"/>
              </a:rPr>
              <a:t>    </a:t>
            </a:r>
          </a:p>
          <a:p>
            <a:pPr marL="0" indent="0">
              <a:buFont typeface="Arial"/>
              <a:buNone/>
            </a:pPr>
            <a:endParaRPr lang="en-US" dirty="0"/>
          </a:p>
        </p:txBody>
      </p:sp>
      <p:pic>
        <p:nvPicPr>
          <p:cNvPr id="15" name="Picture 14" descr="Tablet with epub version of Plato Cave open with black background and white text with notes on side.">
            <a:extLst>
              <a:ext uri="{FF2B5EF4-FFF2-40B4-BE49-F238E27FC236}">
                <a16:creationId xmlns:a16="http://schemas.microsoft.com/office/drawing/2014/main" id="{8AF738F2-6527-D944-B933-D8018CCA97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8372" y="1712920"/>
            <a:ext cx="2075491" cy="1786727"/>
          </a:xfrm>
          <a:prstGeom prst="rect">
            <a:avLst/>
          </a:prstGeom>
        </p:spPr>
      </p:pic>
      <p:sp>
        <p:nvSpPr>
          <p:cNvPr id="21" name="Content Placeholder 23">
            <a:extLst>
              <a:ext uri="{FF2B5EF4-FFF2-40B4-BE49-F238E27FC236}">
                <a16:creationId xmlns:a16="http://schemas.microsoft.com/office/drawing/2014/main" id="{E63507F4-7270-4143-951B-8FCD9B7659D2}"/>
              </a:ext>
            </a:extLst>
          </p:cNvPr>
          <p:cNvSpPr txBox="1">
            <a:spLocks/>
          </p:cNvSpPr>
          <p:nvPr/>
        </p:nvSpPr>
        <p:spPr>
          <a:xfrm>
            <a:off x="7175611" y="3912590"/>
            <a:ext cx="1834074" cy="1016571"/>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5080" indent="0">
              <a:lnSpc>
                <a:spcPct val="104200"/>
              </a:lnSpc>
              <a:spcBef>
                <a:spcPts val="20"/>
              </a:spcBef>
              <a:buNone/>
            </a:pPr>
            <a:r>
              <a:rPr lang="en-US" sz="8000" spc="-5" dirty="0">
                <a:latin typeface="Helvetica" pitchFamily="2" charset="0"/>
                <a:ea typeface="Source Sans Pro" panose="020B0503030403020204" pitchFamily="34" charset="0"/>
                <a:cs typeface="Calibri" panose="020F0502020204030204" pitchFamily="34" charset="0"/>
              </a:rPr>
              <a:t>Listen and review an MP3 on your phone</a:t>
            </a: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marR="5080" indent="0">
              <a:lnSpc>
                <a:spcPct val="104200"/>
              </a:lnSpc>
              <a:spcBef>
                <a:spcPts val="20"/>
              </a:spcBef>
              <a:buNone/>
            </a:pPr>
            <a:endParaRPr lang="en-US" sz="8000" spc="-5" dirty="0">
              <a:latin typeface="Source Sans Pro" panose="020B0503030403020204" pitchFamily="34" charset="0"/>
              <a:ea typeface="Source Sans Pro" panose="020B050303040302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endParaRPr lang="en-US" dirty="0">
              <a:latin typeface="Calibri" panose="020F0502020204030204" pitchFamily="34" charset="0"/>
              <a:cs typeface="Calibri" panose="020F0502020204030204" pitchFamily="34" charset="0"/>
            </a:endParaRPr>
          </a:p>
          <a:p>
            <a:pPr marL="0" indent="0">
              <a:buFont typeface="Arial"/>
              <a:buNone/>
            </a:pPr>
            <a:r>
              <a:rPr lang="en-US" dirty="0">
                <a:latin typeface="Calibri" panose="020F0502020204030204" pitchFamily="34" charset="0"/>
                <a:cs typeface="Calibri" panose="020F0502020204030204" pitchFamily="34" charset="0"/>
              </a:rPr>
              <a:t>    </a:t>
            </a:r>
          </a:p>
          <a:p>
            <a:pPr marL="0" indent="0">
              <a:buFont typeface="Arial"/>
              <a:buNone/>
            </a:pPr>
            <a:endParaRPr lang="en-US" dirty="0"/>
          </a:p>
        </p:txBody>
      </p:sp>
      <p:grpSp>
        <p:nvGrpSpPr>
          <p:cNvPr id="2" name="Group 1" descr="Cell phone with itunes open listening to the Plato Cave reading">
            <a:extLst>
              <a:ext uri="{FF2B5EF4-FFF2-40B4-BE49-F238E27FC236}">
                <a16:creationId xmlns:a16="http://schemas.microsoft.com/office/drawing/2014/main" id="{EEE86F09-0DB2-A24F-8CE8-D3694945B393}"/>
              </a:ext>
            </a:extLst>
          </p:cNvPr>
          <p:cNvGrpSpPr/>
          <p:nvPr/>
        </p:nvGrpSpPr>
        <p:grpSpPr>
          <a:xfrm>
            <a:off x="7175611" y="1355815"/>
            <a:ext cx="1188303" cy="2376605"/>
            <a:chOff x="4903797" y="838817"/>
            <a:chExt cx="1825036" cy="3650071"/>
          </a:xfrm>
        </p:grpSpPr>
        <p:pic>
          <p:nvPicPr>
            <p:cNvPr id="11" name="Picture 10" descr="Cell phone with itunes playing audio version of Pato cave">
              <a:extLst>
                <a:ext uri="{FF2B5EF4-FFF2-40B4-BE49-F238E27FC236}">
                  <a16:creationId xmlns:a16="http://schemas.microsoft.com/office/drawing/2014/main" id="{414A13CC-7FA9-FA4A-B0C0-B8E62BFD4F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03797" y="838817"/>
              <a:ext cx="1825036" cy="3650071"/>
            </a:xfrm>
            <a:prstGeom prst="rect">
              <a:avLst/>
            </a:prstGeom>
          </p:spPr>
        </p:pic>
        <p:pic>
          <p:nvPicPr>
            <p:cNvPr id="12" name="Picture 11" descr="&quot;&quot;">
              <a:extLst>
                <a:ext uri="{FF2B5EF4-FFF2-40B4-BE49-F238E27FC236}">
                  <a16:creationId xmlns:a16="http://schemas.microsoft.com/office/drawing/2014/main" id="{02B44D9C-6805-864B-AF09-BF6F635FFE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69378" y="1355843"/>
              <a:ext cx="1503137" cy="2673580"/>
            </a:xfrm>
            <a:prstGeom prst="rect">
              <a:avLst/>
            </a:prstGeom>
          </p:spPr>
        </p:pic>
      </p:grpSp>
    </p:spTree>
    <p:extLst>
      <p:ext uri="{BB962C8B-B14F-4D97-AF65-F5344CB8AC3E}">
        <p14:creationId xmlns:p14="http://schemas.microsoft.com/office/powerpoint/2010/main" val="164484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4D33604-173A-E34C-911C-AAD596E37C83}"/>
              </a:ext>
            </a:extLst>
          </p:cNvPr>
          <p:cNvSpPr>
            <a:spLocks noGrp="1"/>
          </p:cNvSpPr>
          <p:nvPr>
            <p:ph type="title"/>
          </p:nvPr>
        </p:nvSpPr>
        <p:spPr/>
        <p:txBody>
          <a:bodyPr>
            <a:normAutofit/>
          </a:bodyPr>
          <a:lstStyle/>
          <a:p>
            <a:r>
              <a:rPr lang="en-US" sz="3600" dirty="0">
                <a:latin typeface="Helvetica" pitchFamily="2" charset="0"/>
                <a:ea typeface="Source Sans Pro" panose="020B0503030403020204" pitchFamily="34" charset="0"/>
              </a:rPr>
              <a:t>Keep a </a:t>
            </a:r>
            <a:r>
              <a:rPr lang="en-US" sz="3600" dirty="0">
                <a:solidFill>
                  <a:srgbClr val="65C802"/>
                </a:solidFill>
                <a:latin typeface="Helvetica" pitchFamily="2" charset="0"/>
                <a:ea typeface="Source Sans Pro" panose="020B0503030403020204" pitchFamily="34" charset="0"/>
              </a:rPr>
              <a:t>Learning </a:t>
            </a:r>
            <a:r>
              <a:rPr lang="en-US" sz="3600" dirty="0">
                <a:latin typeface="Helvetica" pitchFamily="2" charset="0"/>
                <a:ea typeface="Source Sans Pro" panose="020B0503030403020204" pitchFamily="34" charset="0"/>
              </a:rPr>
              <a:t>Log</a:t>
            </a:r>
            <a:endParaRPr lang="en-US" sz="3600" dirty="0">
              <a:latin typeface="Helvetica" pitchFamily="2" charset="0"/>
            </a:endParaRPr>
          </a:p>
        </p:txBody>
      </p:sp>
      <p:sp>
        <p:nvSpPr>
          <p:cNvPr id="2" name="Content Placeholder 1">
            <a:extLst>
              <a:ext uri="{FF2B5EF4-FFF2-40B4-BE49-F238E27FC236}">
                <a16:creationId xmlns:a16="http://schemas.microsoft.com/office/drawing/2014/main" id="{FD16CB0E-29F8-0845-8B5D-F9D15A6CB1E9}"/>
              </a:ext>
            </a:extLst>
          </p:cNvPr>
          <p:cNvSpPr>
            <a:spLocks noGrp="1"/>
          </p:cNvSpPr>
          <p:nvPr>
            <p:ph idx="1"/>
          </p:nvPr>
        </p:nvSpPr>
        <p:spPr>
          <a:xfrm>
            <a:off x="534726" y="1881677"/>
            <a:ext cx="3334908" cy="3508772"/>
          </a:xfrm>
        </p:spPr>
        <p:txBody>
          <a:bodyPr>
            <a:normAutofit/>
          </a:bodyPr>
          <a:lstStyle/>
          <a:p>
            <a:pPr marL="0" indent="0">
              <a:buNone/>
            </a:pPr>
            <a:r>
              <a:rPr lang="en-US" sz="2400" dirty="0">
                <a:solidFill>
                  <a:srgbClr val="65C802"/>
                </a:solidFill>
                <a:latin typeface="Helvetica" pitchFamily="2" charset="0"/>
                <a:ea typeface="Source Sans Pro" panose="020B0503030403020204" pitchFamily="34" charset="0"/>
              </a:rPr>
              <a:t>Activity</a:t>
            </a:r>
            <a:r>
              <a:rPr lang="en-US" sz="2400" dirty="0">
                <a:latin typeface="Helvetica" pitchFamily="2" charset="0"/>
                <a:ea typeface="Source Sans Pro" panose="020B0503030403020204" pitchFamily="34" charset="0"/>
              </a:rPr>
              <a:t>: Students document their content engagements and study habits using different modes of learning</a:t>
            </a:r>
            <a:endParaRPr lang="en-US" sz="2400" dirty="0">
              <a:latin typeface="Helvetica" pitchFamily="2" charset="0"/>
            </a:endParaRPr>
          </a:p>
        </p:txBody>
      </p:sp>
      <p:pic>
        <p:nvPicPr>
          <p:cNvPr id="6" name="Picture 5" descr="Student icon with hand up connected to three different learner pathwways, represented by different file icons. The third pathway- listening to MP3, annotating an ePub, then reviewing HTML on phone is highlighted in green is the ideal pathway ">
            <a:extLst>
              <a:ext uri="{FF2B5EF4-FFF2-40B4-BE49-F238E27FC236}">
                <a16:creationId xmlns:a16="http://schemas.microsoft.com/office/drawing/2014/main" id="{B71785E7-3EEA-C548-9D0E-D633C5ADF2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634" y="938003"/>
            <a:ext cx="5147528" cy="3990560"/>
          </a:xfrm>
          <a:prstGeom prst="rect">
            <a:avLst/>
          </a:prstGeom>
        </p:spPr>
      </p:pic>
    </p:spTree>
    <p:extLst>
      <p:ext uri="{BB962C8B-B14F-4D97-AF65-F5344CB8AC3E}">
        <p14:creationId xmlns:p14="http://schemas.microsoft.com/office/powerpoint/2010/main" val="7449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Increasing Learner Autonomy and Choice</a:t>
            </a:r>
          </a:p>
        </p:txBody>
      </p:sp>
      <p:sp>
        <p:nvSpPr>
          <p:cNvPr id="4" name="Content Placeholder 3">
            <a:extLst>
              <a:ext uri="{FF2B5EF4-FFF2-40B4-BE49-F238E27FC236}">
                <a16:creationId xmlns:a16="http://schemas.microsoft.com/office/drawing/2014/main" id="{7DDF762C-84D1-C447-A725-4439596E6F08}"/>
              </a:ext>
            </a:extLst>
          </p:cNvPr>
          <p:cNvSpPr>
            <a:spLocks noGrp="1"/>
          </p:cNvSpPr>
          <p:nvPr>
            <p:ph idx="1"/>
          </p:nvPr>
        </p:nvSpPr>
        <p:spPr>
          <a:xfrm>
            <a:off x="4619385" y="1263625"/>
            <a:ext cx="4122225" cy="3508772"/>
          </a:xfrm>
        </p:spPr>
        <p:txBody>
          <a:bodyPr/>
          <a:lstStyle/>
          <a:p>
            <a:pPr marL="0" indent="0" algn="ctr" defTabSz="913577">
              <a:buNone/>
            </a:pPr>
            <a:endParaRPr lang="en-US" sz="2800" kern="0" dirty="0">
              <a:latin typeface="Source Sans Pro" panose="020B0503030403020204" pitchFamily="34" charset="0"/>
              <a:ea typeface="Source Sans Pro" panose="020B0503030403020204" pitchFamily="34" charset="0"/>
            </a:endParaRPr>
          </a:p>
          <a:p>
            <a:pPr marL="0" indent="0" algn="ctr" defTabSz="913577">
              <a:buNone/>
            </a:pPr>
            <a:r>
              <a:rPr lang="en-US" sz="9200" b="1" kern="0" dirty="0">
                <a:solidFill>
                  <a:srgbClr val="65C802"/>
                </a:solidFill>
                <a:latin typeface="Helvetica" pitchFamily="2" charset="0"/>
                <a:ea typeface="Source Sans Pro" panose="020B0503030403020204" pitchFamily="34" charset="0"/>
              </a:rPr>
              <a:t>3.7M</a:t>
            </a:r>
          </a:p>
          <a:p>
            <a:pPr marL="0" indent="0" algn="ctr" defTabSz="913577">
              <a:buNone/>
            </a:pPr>
            <a:r>
              <a:rPr lang="en-US" sz="2800" kern="0" dirty="0">
                <a:latin typeface="Helvetica" pitchFamily="2" charset="0"/>
                <a:ea typeface="Source Sans Pro" panose="020B0503030403020204" pitchFamily="34" charset="0"/>
              </a:rPr>
              <a:t>Alternative Format </a:t>
            </a:r>
          </a:p>
          <a:p>
            <a:pPr marL="0" indent="0" algn="ctr" defTabSz="913577">
              <a:buNone/>
            </a:pPr>
            <a:r>
              <a:rPr lang="en-US" sz="2800" kern="0" dirty="0">
                <a:latin typeface="Helvetica" pitchFamily="2" charset="0"/>
                <a:ea typeface="Source Sans Pro" panose="020B0503030403020204" pitchFamily="34" charset="0"/>
              </a:rPr>
              <a:t>Downloads (NA-2019)</a:t>
            </a:r>
          </a:p>
          <a:p>
            <a:pPr marL="0" indent="0">
              <a:buNone/>
            </a:pPr>
            <a:endParaRPr lang="en-US" dirty="0"/>
          </a:p>
        </p:txBody>
      </p:sp>
      <p:pic>
        <p:nvPicPr>
          <p:cNvPr id="8" name="Picture Placeholder 7" descr="A picture containing clock, drawing&#10;&#10;Description automatically generated">
            <a:extLst>
              <a:ext uri="{FF2B5EF4-FFF2-40B4-BE49-F238E27FC236}">
                <a16:creationId xmlns:a16="http://schemas.microsoft.com/office/drawing/2014/main" id="{F9B2F1A2-B3E6-FB45-AADB-BFD489741BB7}"/>
              </a:ext>
            </a:extLst>
          </p:cNvPr>
          <p:cNvPicPr>
            <a:picLocks noGrp="1" noChangeAspect="1"/>
          </p:cNvPicPr>
          <p:nvPr>
            <p:ph type="pic" sz="quarter" idx="10"/>
          </p:nvPr>
        </p:nvPicPr>
        <p:blipFill>
          <a:blip r:embed="rId3"/>
          <a:stretch>
            <a:fillRect/>
          </a:stretch>
        </p:blipFill>
        <p:spPr>
          <a:xfrm>
            <a:off x="900910" y="1158478"/>
            <a:ext cx="3533931" cy="4133358"/>
          </a:xfrm>
        </p:spPr>
      </p:pic>
    </p:spTree>
    <p:extLst>
      <p:ext uri="{BB962C8B-B14F-4D97-AF65-F5344CB8AC3E}">
        <p14:creationId xmlns:p14="http://schemas.microsoft.com/office/powerpoint/2010/main" val="238560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Types of Formats Downloaded (NA-2019)</a:t>
            </a:r>
          </a:p>
        </p:txBody>
      </p:sp>
      <p:graphicFrame>
        <p:nvGraphicFramePr>
          <p:cNvPr id="7" name="Content Placeholder 6">
            <a:extLst>
              <a:ext uri="{FF2B5EF4-FFF2-40B4-BE49-F238E27FC236}">
                <a16:creationId xmlns:a16="http://schemas.microsoft.com/office/drawing/2014/main" id="{88002BFF-3743-6B49-ADAF-86322C1F0092}"/>
              </a:ext>
            </a:extLst>
          </p:cNvPr>
          <p:cNvGraphicFramePr>
            <a:graphicFrameLocks noGrp="1"/>
          </p:cNvGraphicFramePr>
          <p:nvPr>
            <p:ph idx="1"/>
            <p:extLst>
              <p:ext uri="{D42A27DB-BD31-4B8C-83A1-F6EECF244321}">
                <p14:modId xmlns:p14="http://schemas.microsoft.com/office/powerpoint/2010/main" val="2431580442"/>
              </p:ext>
            </p:extLst>
          </p:nvPr>
        </p:nvGraphicFramePr>
        <p:xfrm>
          <a:off x="311943" y="3180465"/>
          <a:ext cx="8520114" cy="1097280"/>
        </p:xfrm>
        <a:graphic>
          <a:graphicData uri="http://schemas.openxmlformats.org/drawingml/2006/table">
            <a:tbl>
              <a:tblPr firstRow="1" bandRow="1">
                <a:tableStyleId>{073A0DAA-6AF3-43AB-8588-CEC1D06C72B9}</a:tableStyleId>
              </a:tblPr>
              <a:tblGrid>
                <a:gridCol w="1420019">
                  <a:extLst>
                    <a:ext uri="{9D8B030D-6E8A-4147-A177-3AD203B41FA5}">
                      <a16:colId xmlns:a16="http://schemas.microsoft.com/office/drawing/2014/main" val="516108365"/>
                    </a:ext>
                  </a:extLst>
                </a:gridCol>
                <a:gridCol w="1420019">
                  <a:extLst>
                    <a:ext uri="{9D8B030D-6E8A-4147-A177-3AD203B41FA5}">
                      <a16:colId xmlns:a16="http://schemas.microsoft.com/office/drawing/2014/main" val="2717201568"/>
                    </a:ext>
                  </a:extLst>
                </a:gridCol>
                <a:gridCol w="1420019">
                  <a:extLst>
                    <a:ext uri="{9D8B030D-6E8A-4147-A177-3AD203B41FA5}">
                      <a16:colId xmlns:a16="http://schemas.microsoft.com/office/drawing/2014/main" val="1227156090"/>
                    </a:ext>
                  </a:extLst>
                </a:gridCol>
                <a:gridCol w="1420019">
                  <a:extLst>
                    <a:ext uri="{9D8B030D-6E8A-4147-A177-3AD203B41FA5}">
                      <a16:colId xmlns:a16="http://schemas.microsoft.com/office/drawing/2014/main" val="4285578210"/>
                    </a:ext>
                  </a:extLst>
                </a:gridCol>
                <a:gridCol w="1420019">
                  <a:extLst>
                    <a:ext uri="{9D8B030D-6E8A-4147-A177-3AD203B41FA5}">
                      <a16:colId xmlns:a16="http://schemas.microsoft.com/office/drawing/2014/main" val="2203541759"/>
                    </a:ext>
                  </a:extLst>
                </a:gridCol>
                <a:gridCol w="1420019">
                  <a:extLst>
                    <a:ext uri="{9D8B030D-6E8A-4147-A177-3AD203B41FA5}">
                      <a16:colId xmlns:a16="http://schemas.microsoft.com/office/drawing/2014/main" val="934376239"/>
                    </a:ext>
                  </a:extLst>
                </a:gridCol>
              </a:tblGrid>
              <a:tr h="370840">
                <a:tc>
                  <a:txBody>
                    <a:bodyPr/>
                    <a:lstStyle/>
                    <a:p>
                      <a:r>
                        <a:rPr lang="en-US" sz="1800" dirty="0"/>
                        <a:t>Tagged PDF</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HTML</a:t>
                      </a:r>
                    </a:p>
                  </a:txBody>
                  <a:tcPr marL="121920" marR="121920" marT="60960" marB="60960"/>
                </a:tc>
                <a:tc>
                  <a:txBody>
                    <a:bodyPr/>
                    <a:lstStyle/>
                    <a:p>
                      <a:r>
                        <a:rPr lang="en-US" sz="1800" dirty="0"/>
                        <a:t>OCRed PDF</a:t>
                      </a:r>
                    </a:p>
                  </a:txBody>
                  <a:tcPr marL="121920" marR="121920" marT="60960" marB="60960"/>
                </a:tc>
                <a:tc>
                  <a:txBody>
                    <a:bodyPr/>
                    <a:lstStyle/>
                    <a:p>
                      <a:r>
                        <a:rPr lang="en-US" sz="1800" dirty="0" err="1"/>
                        <a:t>ePub</a:t>
                      </a:r>
                      <a:endParaRPr lang="en-US" sz="1800" dirty="0"/>
                    </a:p>
                  </a:txBody>
                  <a:tcPr marL="121920" marR="121920" marT="60960" marB="60960"/>
                </a:tc>
                <a:tc>
                  <a:txBody>
                    <a:bodyPr/>
                    <a:lstStyle/>
                    <a:p>
                      <a:r>
                        <a:rPr lang="en-US" sz="1800" dirty="0"/>
                        <a:t>MP3</a:t>
                      </a:r>
                    </a:p>
                  </a:txBody>
                  <a:tcPr marL="121920" marR="121920" marT="60960" marB="60960"/>
                </a:tc>
                <a:tc>
                  <a:txBody>
                    <a:bodyPr/>
                    <a:lstStyle/>
                    <a:p>
                      <a:r>
                        <a:rPr lang="en-US" sz="1800" dirty="0"/>
                        <a:t>Electronic Braille</a:t>
                      </a:r>
                    </a:p>
                  </a:txBody>
                  <a:tcPr marL="121920" marR="121920" marT="60960" marB="60960"/>
                </a:tc>
                <a:extLst>
                  <a:ext uri="{0D108BD9-81ED-4DB2-BD59-A6C34878D82A}">
                    <a16:rowId xmlns:a16="http://schemas.microsoft.com/office/drawing/2014/main" val="4241144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2,068,734</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1,282,656</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153,199</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124,291</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90,937</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30,745</a:t>
                      </a:r>
                    </a:p>
                  </a:txBody>
                  <a:tcPr marL="121920" marR="121920" marT="60960" marB="60960"/>
                </a:tc>
                <a:extLst>
                  <a:ext uri="{0D108BD9-81ED-4DB2-BD59-A6C34878D82A}">
                    <a16:rowId xmlns:a16="http://schemas.microsoft.com/office/drawing/2014/main" val="3898637857"/>
                  </a:ext>
                </a:extLst>
              </a:tr>
            </a:tbl>
          </a:graphicData>
        </a:graphic>
      </p:graphicFrame>
      <p:pic>
        <p:nvPicPr>
          <p:cNvPr id="9" name="Picture 8" descr="A picture containing weapon&#10;&#10;Description automatically generated">
            <a:extLst>
              <a:ext uri="{FF2B5EF4-FFF2-40B4-BE49-F238E27FC236}">
                <a16:creationId xmlns:a16="http://schemas.microsoft.com/office/drawing/2014/main" id="{63FEAA9B-0B93-1342-BEA9-93FE9257A3C5}"/>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2017131" y="938003"/>
            <a:ext cx="5109738" cy="2156071"/>
          </a:xfrm>
          <a:prstGeom prst="rect">
            <a:avLst/>
          </a:prstGeom>
        </p:spPr>
      </p:pic>
    </p:spTree>
    <p:extLst>
      <p:ext uri="{BB962C8B-B14F-4D97-AF65-F5344CB8AC3E}">
        <p14:creationId xmlns:p14="http://schemas.microsoft.com/office/powerpoint/2010/main" val="2101680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B478-13A8-C347-B4B6-0C8F5F94FDD1}"/>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rPr>
              <a:t>Personalizing the Learning Experience</a:t>
            </a:r>
          </a:p>
        </p:txBody>
      </p:sp>
      <p:sp>
        <p:nvSpPr>
          <p:cNvPr id="6" name="Content Placeholder 5">
            <a:extLst>
              <a:ext uri="{FF2B5EF4-FFF2-40B4-BE49-F238E27FC236}">
                <a16:creationId xmlns:a16="http://schemas.microsoft.com/office/drawing/2014/main" id="{D3769F0A-227E-C64E-BDAF-66D2AD035D12}"/>
              </a:ext>
            </a:extLst>
          </p:cNvPr>
          <p:cNvSpPr>
            <a:spLocks noGrp="1"/>
          </p:cNvSpPr>
          <p:nvPr>
            <p:ph idx="1"/>
          </p:nvPr>
        </p:nvSpPr>
        <p:spPr>
          <a:xfrm>
            <a:off x="785303" y="1634728"/>
            <a:ext cx="7571888" cy="3508772"/>
          </a:xfrm>
        </p:spPr>
        <p:txBody>
          <a:bodyPr>
            <a:normAutofit/>
          </a:bodyPr>
          <a:lstStyle/>
          <a:p>
            <a:pPr marL="0" indent="0">
              <a:buNone/>
            </a:pPr>
            <a:r>
              <a:rPr lang="en-US" sz="3600" dirty="0">
                <a:latin typeface="Helvetica" pitchFamily="2" charset="0"/>
              </a:rPr>
              <a:t>Link to video </a:t>
            </a:r>
            <a:r>
              <a:rPr lang="en-US" sz="3600" dirty="0">
                <a:solidFill>
                  <a:srgbClr val="65C802"/>
                </a:solidFill>
                <a:latin typeface="Helvetica" pitchFamily="2" charset="0"/>
                <a:hlinkClick r:id="rId3">
                  <a:extLst>
                    <a:ext uri="{A12FA001-AC4F-418D-AE19-62706E023703}">
                      <ahyp:hlinkClr xmlns:ahyp="http://schemas.microsoft.com/office/drawing/2018/hyperlinkcolor" val="tx"/>
                    </a:ext>
                  </a:extLst>
                </a:hlinkClick>
              </a:rPr>
              <a:t>“Becoming Independent Learners: Alternative Formats”</a:t>
            </a:r>
            <a:endParaRPr lang="en-US" sz="3600" dirty="0">
              <a:solidFill>
                <a:srgbClr val="65C802"/>
              </a:solidFill>
              <a:latin typeface="Helvetica" pitchFamily="2" charset="0"/>
            </a:endParaRPr>
          </a:p>
        </p:txBody>
      </p:sp>
    </p:spTree>
    <p:extLst>
      <p:ext uri="{BB962C8B-B14F-4D97-AF65-F5344CB8AC3E}">
        <p14:creationId xmlns:p14="http://schemas.microsoft.com/office/powerpoint/2010/main" val="191719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B478-13A8-C347-B4B6-0C8F5F94FDD1}"/>
              </a:ext>
            </a:extLst>
          </p:cNvPr>
          <p:cNvSpPr>
            <a:spLocks noGrp="1"/>
          </p:cNvSpPr>
          <p:nvPr>
            <p:ph type="title"/>
          </p:nvPr>
        </p:nvSpPr>
        <p:spPr>
          <a:xfrm>
            <a:off x="438202" y="339893"/>
            <a:ext cx="7025854" cy="578003"/>
          </a:xfrm>
        </p:spPr>
        <p:txBody>
          <a:bodyPr>
            <a:noAutofit/>
          </a:bodyPr>
          <a:lstStyle/>
          <a:p>
            <a:r>
              <a:rPr lang="en-US" sz="3200" dirty="0">
                <a:latin typeface="Helvetica" pitchFamily="2" charset="0"/>
                <a:ea typeface="Source Sans Pro" panose="020B0503030403020204" pitchFamily="34" charset="0"/>
              </a:rPr>
              <a:t>Impact of Alternative Formats on Learners with </a:t>
            </a:r>
            <a:r>
              <a:rPr lang="en-US" sz="3200" dirty="0">
                <a:solidFill>
                  <a:srgbClr val="65C802"/>
                </a:solidFill>
                <a:latin typeface="Helvetica" pitchFamily="2" charset="0"/>
                <a:ea typeface="Source Sans Pro" panose="020B0503030403020204" pitchFamily="34" charset="0"/>
              </a:rPr>
              <a:t>learning differences </a:t>
            </a:r>
          </a:p>
        </p:txBody>
      </p:sp>
      <p:pic>
        <p:nvPicPr>
          <p:cNvPr id="5" name="Picture 4" descr="Angus headshot">
            <a:extLst>
              <a:ext uri="{FF2B5EF4-FFF2-40B4-BE49-F238E27FC236}">
                <a16:creationId xmlns:a16="http://schemas.microsoft.com/office/drawing/2014/main" id="{0F947E71-8C0C-9C48-AD8A-FF741FF3D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5231" y="2382663"/>
            <a:ext cx="3818769" cy="2738125"/>
          </a:xfrm>
          <a:prstGeom prst="rect">
            <a:avLst/>
          </a:prstGeom>
        </p:spPr>
      </p:pic>
      <p:pic>
        <p:nvPicPr>
          <p:cNvPr id="7" name="Picture 6" descr="Andrew headshot">
            <a:extLst>
              <a:ext uri="{FF2B5EF4-FFF2-40B4-BE49-F238E27FC236}">
                <a16:creationId xmlns:a16="http://schemas.microsoft.com/office/drawing/2014/main" id="{6D5D4704-8164-D44B-8B2D-30EBE77862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3606" y="2382663"/>
            <a:ext cx="3191877" cy="2747978"/>
          </a:xfrm>
          <a:prstGeom prst="rect">
            <a:avLst/>
          </a:prstGeom>
        </p:spPr>
      </p:pic>
      <p:pic>
        <p:nvPicPr>
          <p:cNvPr id="4" name="Picture 3" descr="Julian headshot">
            <a:extLst>
              <a:ext uri="{FF2B5EF4-FFF2-40B4-BE49-F238E27FC236}">
                <a16:creationId xmlns:a16="http://schemas.microsoft.com/office/drawing/2014/main" id="{F83E75DC-36E7-3B4D-9862-C64DB6321D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2394238"/>
            <a:ext cx="3136789" cy="2760837"/>
          </a:xfrm>
          <a:prstGeom prst="rect">
            <a:avLst/>
          </a:prstGeom>
        </p:spPr>
      </p:pic>
      <p:sp>
        <p:nvSpPr>
          <p:cNvPr id="8" name="Rectangle 7">
            <a:extLst>
              <a:ext uri="{FF2B5EF4-FFF2-40B4-BE49-F238E27FC236}">
                <a16:creationId xmlns:a16="http://schemas.microsoft.com/office/drawing/2014/main" id="{FB2B8127-6173-A043-B453-02CFC1164756}"/>
              </a:ext>
            </a:extLst>
          </p:cNvPr>
          <p:cNvSpPr/>
          <p:nvPr/>
        </p:nvSpPr>
        <p:spPr>
          <a:xfrm>
            <a:off x="0" y="1692999"/>
            <a:ext cx="9144000" cy="701240"/>
          </a:xfrm>
          <a:prstGeom prst="rect">
            <a:avLst/>
          </a:prstGeom>
          <a:solidFill>
            <a:schemeClr val="bg1">
              <a:lumMod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2"/>
              </a:solidFill>
              <a:latin typeface="+mj-lt"/>
            </a:endParaRPr>
          </a:p>
        </p:txBody>
      </p:sp>
      <p:sp>
        <p:nvSpPr>
          <p:cNvPr id="9" name="Rectangle 8">
            <a:extLst>
              <a:ext uri="{FF2B5EF4-FFF2-40B4-BE49-F238E27FC236}">
                <a16:creationId xmlns:a16="http://schemas.microsoft.com/office/drawing/2014/main" id="{A3766369-963A-ED4E-8BD4-24C57850777A}"/>
              </a:ext>
            </a:extLst>
          </p:cNvPr>
          <p:cNvSpPr/>
          <p:nvPr/>
        </p:nvSpPr>
        <p:spPr>
          <a:xfrm rot="16200000">
            <a:off x="1550437" y="3568723"/>
            <a:ext cx="2980756" cy="191947"/>
          </a:xfrm>
          <a:prstGeom prst="rect">
            <a:avLst/>
          </a:prstGeom>
          <a:solidFill>
            <a:schemeClr val="bg1">
              <a:lumMod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2"/>
              </a:solidFill>
              <a:latin typeface="+mj-lt"/>
            </a:endParaRPr>
          </a:p>
        </p:txBody>
      </p:sp>
      <p:sp>
        <p:nvSpPr>
          <p:cNvPr id="10" name="Rectangle 9">
            <a:extLst>
              <a:ext uri="{FF2B5EF4-FFF2-40B4-BE49-F238E27FC236}">
                <a16:creationId xmlns:a16="http://schemas.microsoft.com/office/drawing/2014/main" id="{AB81B3E4-3088-BB41-98C8-383BF5CE2A03}"/>
              </a:ext>
            </a:extLst>
          </p:cNvPr>
          <p:cNvSpPr/>
          <p:nvPr/>
        </p:nvSpPr>
        <p:spPr>
          <a:xfrm rot="16200000">
            <a:off x="4651079" y="3557148"/>
            <a:ext cx="2980756" cy="191947"/>
          </a:xfrm>
          <a:prstGeom prst="rect">
            <a:avLst/>
          </a:prstGeom>
          <a:solidFill>
            <a:schemeClr val="bg1">
              <a:lumMod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2"/>
              </a:solidFill>
              <a:latin typeface="+mj-lt"/>
            </a:endParaRPr>
          </a:p>
        </p:txBody>
      </p:sp>
      <p:sp>
        <p:nvSpPr>
          <p:cNvPr id="11" name="Title 1">
            <a:extLst>
              <a:ext uri="{FF2B5EF4-FFF2-40B4-BE49-F238E27FC236}">
                <a16:creationId xmlns:a16="http://schemas.microsoft.com/office/drawing/2014/main" id="{198325A6-EF30-FF40-9239-15D24AC74439}"/>
              </a:ext>
            </a:extLst>
          </p:cNvPr>
          <p:cNvSpPr txBox="1">
            <a:spLocks/>
          </p:cNvSpPr>
          <p:nvPr/>
        </p:nvSpPr>
        <p:spPr>
          <a:xfrm>
            <a:off x="871707" y="1885316"/>
            <a:ext cx="968685" cy="578003"/>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a:lstStyle>
          <a:p>
            <a:r>
              <a:rPr lang="en-US" sz="2400" dirty="0">
                <a:solidFill>
                  <a:schemeClr val="tx1"/>
                </a:solidFill>
                <a:latin typeface="Helvetica" pitchFamily="2" charset="0"/>
                <a:ea typeface="Source Sans Pro" panose="020B0503030403020204" pitchFamily="34" charset="0"/>
              </a:rPr>
              <a:t>Juliana</a:t>
            </a:r>
          </a:p>
        </p:txBody>
      </p:sp>
      <p:sp>
        <p:nvSpPr>
          <p:cNvPr id="12" name="Title 1">
            <a:extLst>
              <a:ext uri="{FF2B5EF4-FFF2-40B4-BE49-F238E27FC236}">
                <a16:creationId xmlns:a16="http://schemas.microsoft.com/office/drawing/2014/main" id="{8F4A0416-4AEA-3D46-B098-94141F3EBF39}"/>
              </a:ext>
            </a:extLst>
          </p:cNvPr>
          <p:cNvSpPr txBox="1">
            <a:spLocks/>
          </p:cNvSpPr>
          <p:nvPr/>
        </p:nvSpPr>
        <p:spPr>
          <a:xfrm>
            <a:off x="4170715" y="1887511"/>
            <a:ext cx="968685" cy="578003"/>
          </a:xfrm>
          <a:prstGeom prst="rect">
            <a:avLst/>
          </a:prstGeom>
        </p:spPr>
        <p:txBody>
          <a:bodyPr vert="horz" lIns="0" tIns="0" rIns="0" bIns="0" rtlCol="0" anchor="t" anchorCtr="0">
            <a:normAutofit fontScale="92500"/>
          </a:bodyPr>
          <a:lst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a:lstStyle>
          <a:p>
            <a:r>
              <a:rPr lang="en-US" sz="2400" dirty="0">
                <a:solidFill>
                  <a:schemeClr val="tx1"/>
                </a:solidFill>
                <a:latin typeface="Helvetica" pitchFamily="2" charset="0"/>
                <a:ea typeface="Source Sans Pro" panose="020B0503030403020204" pitchFamily="34" charset="0"/>
              </a:rPr>
              <a:t>Andrew</a:t>
            </a:r>
          </a:p>
        </p:txBody>
      </p:sp>
      <p:sp>
        <p:nvSpPr>
          <p:cNvPr id="14" name="Title 1">
            <a:extLst>
              <a:ext uri="{FF2B5EF4-FFF2-40B4-BE49-F238E27FC236}">
                <a16:creationId xmlns:a16="http://schemas.microsoft.com/office/drawing/2014/main" id="{A53BB466-5771-314C-9D54-84A3CF783B64}"/>
              </a:ext>
            </a:extLst>
          </p:cNvPr>
          <p:cNvSpPr txBox="1">
            <a:spLocks/>
          </p:cNvSpPr>
          <p:nvPr/>
        </p:nvSpPr>
        <p:spPr>
          <a:xfrm>
            <a:off x="7265240" y="1914672"/>
            <a:ext cx="968685" cy="578003"/>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200" b="0" i="0" kern="1200">
                <a:solidFill>
                  <a:schemeClr val="bg1"/>
                </a:solidFill>
                <a:latin typeface="Calibri" charset="0"/>
                <a:ea typeface="Calibri" charset="0"/>
                <a:cs typeface="Calibri" charset="0"/>
              </a:defRPr>
            </a:lvl1pPr>
          </a:lstStyle>
          <a:p>
            <a:r>
              <a:rPr lang="en-US" sz="2400" dirty="0">
                <a:solidFill>
                  <a:schemeClr val="tx1"/>
                </a:solidFill>
                <a:latin typeface="Helvetica" pitchFamily="2" charset="0"/>
                <a:ea typeface="Source Sans Pro" panose="020B0503030403020204" pitchFamily="34" charset="0"/>
              </a:rPr>
              <a:t>Angus</a:t>
            </a:r>
          </a:p>
        </p:txBody>
      </p:sp>
    </p:spTree>
    <p:extLst>
      <p:ext uri="{BB962C8B-B14F-4D97-AF65-F5344CB8AC3E}">
        <p14:creationId xmlns:p14="http://schemas.microsoft.com/office/powerpoint/2010/main" val="112109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C7554-369E-5944-BDB0-672DAEF077C7}"/>
              </a:ext>
            </a:extLst>
          </p:cNvPr>
          <p:cNvSpPr>
            <a:spLocks noGrp="1"/>
          </p:cNvSpPr>
          <p:nvPr>
            <p:ph type="title"/>
          </p:nvPr>
        </p:nvSpPr>
        <p:spPr/>
        <p:txBody>
          <a:bodyPr>
            <a:normAutofit/>
          </a:bodyPr>
          <a:lstStyle/>
          <a:p>
            <a:r>
              <a:rPr lang="en-US" sz="2600" dirty="0">
                <a:latin typeface="Source Sans Pro" panose="020B0503030403020204" pitchFamily="34" charset="0"/>
                <a:ea typeface="Source Sans Pro" panose="020B0503030403020204" pitchFamily="34" charset="0"/>
              </a:rPr>
              <a:t>Learning Content for students with </a:t>
            </a:r>
            <a:r>
              <a:rPr lang="en-US" sz="2600" dirty="0">
                <a:solidFill>
                  <a:srgbClr val="65C802"/>
                </a:solidFill>
                <a:latin typeface="Source Sans Pro" panose="020B0503030403020204" pitchFamily="34" charset="0"/>
                <a:ea typeface="Source Sans Pro" panose="020B0503030403020204" pitchFamily="34" charset="0"/>
              </a:rPr>
              <a:t>diverse</a:t>
            </a:r>
            <a:r>
              <a:rPr lang="en-US" sz="2600" dirty="0">
                <a:latin typeface="Source Sans Pro" panose="020B0503030403020204" pitchFamily="34" charset="0"/>
                <a:ea typeface="Source Sans Pro" panose="020B0503030403020204" pitchFamily="34" charset="0"/>
              </a:rPr>
              <a:t> needs</a:t>
            </a:r>
          </a:p>
        </p:txBody>
      </p:sp>
      <p:sp>
        <p:nvSpPr>
          <p:cNvPr id="24" name="Content Placeholder 23">
            <a:extLst>
              <a:ext uri="{FF2B5EF4-FFF2-40B4-BE49-F238E27FC236}">
                <a16:creationId xmlns:a16="http://schemas.microsoft.com/office/drawing/2014/main" id="{E7FA1639-E3DB-2D4A-A6DB-24AD16004AF4}"/>
              </a:ext>
            </a:extLst>
          </p:cNvPr>
          <p:cNvSpPr>
            <a:spLocks noGrp="1"/>
          </p:cNvSpPr>
          <p:nvPr>
            <p:ph idx="1"/>
          </p:nvPr>
        </p:nvSpPr>
        <p:spPr>
          <a:xfrm>
            <a:off x="4860515" y="1798558"/>
            <a:ext cx="4122225" cy="3508772"/>
          </a:xfrm>
        </p:spPr>
        <p:txBody>
          <a:bodyPr>
            <a:normAutofit/>
          </a:bodyPr>
          <a:lstStyle/>
          <a:p>
            <a:pPr marL="0" indent="0" rtl="0" eaLnBrk="1" latinLnBrk="0" hangingPunct="1">
              <a:buNone/>
            </a:pPr>
            <a:r>
              <a:rPr lang="en-US" sz="3200" kern="1200" dirty="0">
                <a:solidFill>
                  <a:schemeClr val="bg1"/>
                </a:solidFill>
                <a:effectLst/>
                <a:latin typeface="Source Sans Pro" panose="020B0503030403020204" pitchFamily="34" charset="0"/>
                <a:ea typeface="Source Sans Pro" panose="020B0503030403020204" pitchFamily="34" charset="0"/>
                <a:cs typeface="Sakkal Majalla" panose="02000000000000000000" pitchFamily="2" charset="-78"/>
              </a:rPr>
              <a:t>“You gave me part of my life back.” - commuter student, mother</a:t>
            </a:r>
            <a:endParaRPr lang="en-US" sz="3200" dirty="0">
              <a:effectLst/>
              <a:latin typeface="Source Sans Pro" panose="020B0503030403020204" pitchFamily="34" charset="0"/>
              <a:ea typeface="Source Sans Pro" panose="020B0503030403020204" pitchFamily="34" charset="0"/>
              <a:cs typeface="Sakkal Majalla" panose="02000000000000000000" pitchFamily="2" charset="-78"/>
            </a:endParaRPr>
          </a:p>
          <a:p>
            <a:pPr marL="0" indent="0">
              <a:buNone/>
            </a:pPr>
            <a:endParaRPr lang="en-US" dirty="0"/>
          </a:p>
        </p:txBody>
      </p:sp>
      <p:pic>
        <p:nvPicPr>
          <p:cNvPr id="10" name="Picture Placeholder 9" descr="Woman listening to headphones on bus ride">
            <a:extLst>
              <a:ext uri="{FF2B5EF4-FFF2-40B4-BE49-F238E27FC236}">
                <a16:creationId xmlns:a16="http://schemas.microsoft.com/office/drawing/2014/main" id="{900E2140-4649-A944-B5AF-7B5B16F9C88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2" name="TextBox 1">
            <a:extLst>
              <a:ext uri="{FF2B5EF4-FFF2-40B4-BE49-F238E27FC236}">
                <a16:creationId xmlns:a16="http://schemas.microsoft.com/office/drawing/2014/main" id="{1C6A22F9-902A-474F-8553-0A04D278C0D9}"/>
              </a:ext>
            </a:extLst>
          </p:cNvPr>
          <p:cNvSpPr txBox="1"/>
          <p:nvPr/>
        </p:nvSpPr>
        <p:spPr>
          <a:xfrm>
            <a:off x="5132585" y="4711149"/>
            <a:ext cx="3578087" cy="159026"/>
          </a:xfrm>
          <a:prstGeom prst="rect">
            <a:avLst/>
          </a:prstGeom>
          <a:noFill/>
        </p:spPr>
        <p:txBody>
          <a:bodyPr wrap="square" lIns="137160" tIns="137160" rIns="137160" bIns="137160" rtlCol="0">
            <a:noAutofit/>
          </a:bodyPr>
          <a:lstStyle/>
          <a:p>
            <a:r>
              <a:rPr lang="en-US" sz="1000" dirty="0">
                <a:solidFill>
                  <a:srgbClr val="00C7D2"/>
                </a:solidFill>
                <a:latin typeface="Source Sans Pro" panose="020B0503030403020204" pitchFamily="34" charset="0"/>
                <a:ea typeface="Source Sans Pro" panose="020B0503030403020204" pitchFamily="34" charset="0"/>
              </a:rPr>
              <a:t>https://</a:t>
            </a:r>
            <a:r>
              <a:rPr lang="en-US" sz="1000" dirty="0" err="1">
                <a:solidFill>
                  <a:srgbClr val="00C7D2"/>
                </a:solidFill>
                <a:latin typeface="Source Sans Pro" panose="020B0503030403020204" pitchFamily="34" charset="0"/>
                <a:ea typeface="Source Sans Pro" panose="020B0503030403020204" pitchFamily="34" charset="0"/>
              </a:rPr>
              <a:t>tinyurl.com</a:t>
            </a:r>
            <a:r>
              <a:rPr lang="en-US" sz="1000" dirty="0">
                <a:solidFill>
                  <a:srgbClr val="00C7D2"/>
                </a:solidFill>
                <a:latin typeface="Source Sans Pro" panose="020B0503030403020204" pitchFamily="34" charset="0"/>
                <a:ea typeface="Source Sans Pro" panose="020B0503030403020204" pitchFamily="34" charset="0"/>
              </a:rPr>
              <a:t>/</a:t>
            </a:r>
            <a:r>
              <a:rPr lang="en-US" sz="1000" dirty="0" err="1">
                <a:solidFill>
                  <a:srgbClr val="00C7D2"/>
                </a:solidFill>
                <a:latin typeface="Source Sans Pro" panose="020B0503030403020204" pitchFamily="34" charset="0"/>
                <a:ea typeface="Source Sans Pro" panose="020B0503030403020204" pitchFamily="34" charset="0"/>
              </a:rPr>
              <a:t>Chicocasestudy</a:t>
            </a:r>
            <a:endParaRPr lang="en-US" sz="1000" dirty="0">
              <a:solidFill>
                <a:srgbClr val="00C7D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9320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The Road Traveled</a:t>
            </a: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527395" y="961606"/>
            <a:ext cx="5472951" cy="4256742"/>
          </a:xfrm>
        </p:spPr>
        <p:txBody>
          <a:bodyPr>
            <a:normAutofit/>
          </a:bodyPr>
          <a:lstStyle/>
          <a:p>
            <a:pPr>
              <a:lnSpc>
                <a:spcPct val="120000"/>
              </a:lnSpc>
            </a:pPr>
            <a:r>
              <a:rPr lang="en-US" sz="3200" dirty="0">
                <a:latin typeface="Helvetica" pitchFamily="2" charset="0"/>
              </a:rPr>
              <a:t>51 Institutions</a:t>
            </a:r>
          </a:p>
          <a:p>
            <a:pPr>
              <a:lnSpc>
                <a:spcPct val="120000"/>
              </a:lnSpc>
            </a:pPr>
            <a:r>
              <a:rPr lang="en-US" sz="3200" dirty="0">
                <a:solidFill>
                  <a:srgbClr val="65C802"/>
                </a:solidFill>
                <a:latin typeface="Helvetica" pitchFamily="2" charset="0"/>
              </a:rPr>
              <a:t>86,259 Miles</a:t>
            </a:r>
          </a:p>
          <a:p>
            <a:pPr>
              <a:lnSpc>
                <a:spcPct val="120000"/>
              </a:lnSpc>
            </a:pPr>
            <a:r>
              <a:rPr lang="en-US" sz="3200" dirty="0">
                <a:latin typeface="Helvetica" pitchFamily="2" charset="0"/>
              </a:rPr>
              <a:t>20 States, 6 Countries</a:t>
            </a:r>
          </a:p>
          <a:p>
            <a:pPr>
              <a:lnSpc>
                <a:spcPct val="120000"/>
              </a:lnSpc>
            </a:pPr>
            <a:r>
              <a:rPr lang="en-US" sz="3200" dirty="0">
                <a:latin typeface="Helvetica" pitchFamily="2" charset="0"/>
              </a:rPr>
              <a:t>4 Continents</a:t>
            </a:r>
          </a:p>
          <a:p>
            <a:pPr>
              <a:lnSpc>
                <a:spcPct val="120000"/>
              </a:lnSpc>
            </a:pPr>
            <a:r>
              <a:rPr lang="en-US" sz="3200" dirty="0">
                <a:latin typeface="Helvetica" pitchFamily="2" charset="0"/>
              </a:rPr>
              <a:t>14 conferences</a:t>
            </a:r>
          </a:p>
          <a:p>
            <a:pPr lvl="1">
              <a:lnSpc>
                <a:spcPct val="120000"/>
              </a:lnSpc>
            </a:pPr>
            <a:endParaRPr lang="en-US" sz="3200" dirty="0">
              <a:latin typeface="Helvetica" pitchFamily="2" charset="0"/>
            </a:endParaRPr>
          </a:p>
          <a:p>
            <a:pPr lvl="1">
              <a:lnSpc>
                <a:spcPct val="200000"/>
              </a:lnSpc>
            </a:pPr>
            <a:endParaRPr lang="en-US" sz="3200" dirty="0">
              <a:latin typeface="Helvetica" pitchFamily="2" charset="0"/>
            </a:endParaRPr>
          </a:p>
        </p:txBody>
      </p:sp>
      <p:pic>
        <p:nvPicPr>
          <p:cNvPr id="10" name="Picture Placeholder 9" descr="A close up of a logo&#10;&#10;Description automatically generated">
            <a:extLst>
              <a:ext uri="{FF2B5EF4-FFF2-40B4-BE49-F238E27FC236}">
                <a16:creationId xmlns:a16="http://schemas.microsoft.com/office/drawing/2014/main" id="{9875F8EE-62CA-9648-B92B-E4B7E1334801}"/>
              </a:ext>
            </a:extLst>
          </p:cNvPr>
          <p:cNvPicPr>
            <a:picLocks noGrp="1" noChangeAspect="1"/>
          </p:cNvPicPr>
          <p:nvPr>
            <p:ph type="pic" sz="quarter" idx="10"/>
          </p:nvPr>
        </p:nvPicPr>
        <p:blipFill>
          <a:blip r:embed="rId3"/>
          <a:stretch>
            <a:fillRect/>
          </a:stretch>
        </p:blipFill>
        <p:spPr>
          <a:xfrm>
            <a:off x="0" y="101600"/>
            <a:ext cx="12288366" cy="4414982"/>
          </a:xfrm>
        </p:spPr>
      </p:pic>
    </p:spTree>
    <p:extLst>
      <p:ext uri="{BB962C8B-B14F-4D97-AF65-F5344CB8AC3E}">
        <p14:creationId xmlns:p14="http://schemas.microsoft.com/office/powerpoint/2010/main" val="144162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4 Learning Benefits of Alternative Formats</a:t>
            </a:r>
          </a:p>
        </p:txBody>
      </p:sp>
      <p:sp>
        <p:nvSpPr>
          <p:cNvPr id="4" name="Content Placeholder 3">
            <a:extLst>
              <a:ext uri="{FF2B5EF4-FFF2-40B4-BE49-F238E27FC236}">
                <a16:creationId xmlns:a16="http://schemas.microsoft.com/office/drawing/2014/main" id="{224AACA3-6895-004B-AF87-9873FE5232B9}"/>
              </a:ext>
            </a:extLst>
          </p:cNvPr>
          <p:cNvSpPr>
            <a:spLocks noGrp="1"/>
          </p:cNvSpPr>
          <p:nvPr>
            <p:ph idx="1"/>
          </p:nvPr>
        </p:nvSpPr>
        <p:spPr>
          <a:xfrm>
            <a:off x="1801976" y="1274728"/>
            <a:ext cx="8520234" cy="3508772"/>
          </a:xfrm>
        </p:spPr>
        <p:txBody>
          <a:bodyPr>
            <a:normAutofit fontScale="92500"/>
          </a:bodyPr>
          <a:lstStyle/>
          <a:p>
            <a:pPr>
              <a:lnSpc>
                <a:spcPct val="200000"/>
              </a:lnSpc>
            </a:pPr>
            <a:r>
              <a:rPr lang="en-US" sz="2800" dirty="0">
                <a:latin typeface="Helvetica" pitchFamily="2" charset="0"/>
              </a:rPr>
              <a:t>Find a higher quality alternative</a:t>
            </a:r>
          </a:p>
          <a:p>
            <a:pPr>
              <a:lnSpc>
                <a:spcPct val="200000"/>
              </a:lnSpc>
            </a:pPr>
            <a:r>
              <a:rPr lang="en-US" sz="2800" dirty="0">
                <a:latin typeface="Helvetica" pitchFamily="2" charset="0"/>
              </a:rPr>
              <a:t>Enhance comprehension and retention</a:t>
            </a:r>
          </a:p>
          <a:p>
            <a:pPr>
              <a:lnSpc>
                <a:spcPct val="200000"/>
              </a:lnSpc>
            </a:pPr>
            <a:r>
              <a:rPr lang="en-US" sz="2800" dirty="0">
                <a:latin typeface="Helvetica" pitchFamily="2" charset="0"/>
              </a:rPr>
              <a:t>Improve time management</a:t>
            </a:r>
          </a:p>
          <a:p>
            <a:pPr>
              <a:lnSpc>
                <a:spcPct val="200000"/>
              </a:lnSpc>
            </a:pPr>
            <a:r>
              <a:rPr lang="en-US" sz="2800" dirty="0">
                <a:latin typeface="Helvetica" pitchFamily="2" charset="0"/>
              </a:rPr>
              <a:t>Become a better learner</a:t>
            </a:r>
          </a:p>
        </p:txBody>
      </p:sp>
      <p:pic>
        <p:nvPicPr>
          <p:cNvPr id="6" name="Picture 5">
            <a:extLst>
              <a:ext uri="{FF2B5EF4-FFF2-40B4-BE49-F238E27FC236}">
                <a16:creationId xmlns:a16="http://schemas.microsoft.com/office/drawing/2014/main" id="{6426AC4E-94CA-A041-8326-10407153301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653" y="784167"/>
            <a:ext cx="1813620" cy="1693184"/>
          </a:xfrm>
          <a:prstGeom prst="rect">
            <a:avLst/>
          </a:prstGeom>
        </p:spPr>
      </p:pic>
      <p:pic>
        <p:nvPicPr>
          <p:cNvPr id="9" name="Picture 8">
            <a:extLst>
              <a:ext uri="{FF2B5EF4-FFF2-40B4-BE49-F238E27FC236}">
                <a16:creationId xmlns:a16="http://schemas.microsoft.com/office/drawing/2014/main" id="{A97112BA-C704-BB4A-A146-82B0111A560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230" y="3849715"/>
            <a:ext cx="1498505" cy="1426461"/>
          </a:xfrm>
          <a:prstGeom prst="rect">
            <a:avLst/>
          </a:prstGeom>
        </p:spPr>
      </p:pic>
      <p:pic>
        <p:nvPicPr>
          <p:cNvPr id="11" name="Picture 10">
            <a:extLst>
              <a:ext uri="{FF2B5EF4-FFF2-40B4-BE49-F238E27FC236}">
                <a16:creationId xmlns:a16="http://schemas.microsoft.com/office/drawing/2014/main" id="{45B6A90D-AE7C-F540-A91D-AAFDC7BF1A7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230" y="2874467"/>
            <a:ext cx="1536746" cy="1503338"/>
          </a:xfrm>
          <a:prstGeom prst="rect">
            <a:avLst/>
          </a:prstGeom>
        </p:spPr>
      </p:pic>
      <p:pic>
        <p:nvPicPr>
          <p:cNvPr id="13" name="Picture 12">
            <a:extLst>
              <a:ext uri="{FF2B5EF4-FFF2-40B4-BE49-F238E27FC236}">
                <a16:creationId xmlns:a16="http://schemas.microsoft.com/office/drawing/2014/main" id="{82A88FA5-3FD0-5743-ADA1-91A3012C8AE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653" y="1781686"/>
            <a:ext cx="1805517" cy="1598600"/>
          </a:xfrm>
          <a:prstGeom prst="rect">
            <a:avLst/>
          </a:prstGeom>
        </p:spPr>
      </p:pic>
    </p:spTree>
    <p:extLst>
      <p:ext uri="{BB962C8B-B14F-4D97-AF65-F5344CB8AC3E}">
        <p14:creationId xmlns:p14="http://schemas.microsoft.com/office/powerpoint/2010/main" val="151506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6E47B0-DED7-5B4F-BEC5-8DA92607B671}"/>
              </a:ext>
            </a:extLst>
          </p:cNvPr>
          <p:cNvSpPr>
            <a:spLocks noGrp="1"/>
          </p:cNvSpPr>
          <p:nvPr>
            <p:ph type="title"/>
          </p:nvPr>
        </p:nvSpPr>
        <p:spPr/>
        <p:txBody>
          <a:bodyPr>
            <a:normAutofit/>
          </a:bodyPr>
          <a:lstStyle/>
          <a:p>
            <a:r>
              <a:rPr lang="en-US" sz="3200" dirty="0">
                <a:latin typeface="Helvetica" pitchFamily="2" charset="0"/>
                <a:ea typeface="Source Sans Pro" panose="020B0503030403020204" pitchFamily="34" charset="0"/>
                <a:cs typeface="Calibri" panose="020F0502020204030204" pitchFamily="34" charset="0"/>
              </a:rPr>
              <a:t>Strategies for Student Adoption</a:t>
            </a:r>
          </a:p>
        </p:txBody>
      </p:sp>
      <p:sp>
        <p:nvSpPr>
          <p:cNvPr id="3" name="Content Placeholder 2">
            <a:extLst>
              <a:ext uri="{FF2B5EF4-FFF2-40B4-BE49-F238E27FC236}">
                <a16:creationId xmlns:a16="http://schemas.microsoft.com/office/drawing/2014/main" id="{75BBDF8C-21DB-5147-BE75-6B6F55DE6981}"/>
              </a:ext>
            </a:extLst>
          </p:cNvPr>
          <p:cNvSpPr>
            <a:spLocks noGrp="1"/>
          </p:cNvSpPr>
          <p:nvPr>
            <p:ph idx="1"/>
          </p:nvPr>
        </p:nvSpPr>
        <p:spPr>
          <a:xfrm>
            <a:off x="4841606" y="1179272"/>
            <a:ext cx="3703964" cy="3508772"/>
          </a:xfrm>
        </p:spPr>
        <p:txBody>
          <a:bodyPr>
            <a:normAutofit fontScale="92500"/>
          </a:bodyPr>
          <a:lstStyle/>
          <a:p>
            <a:pPr marL="571500" indent="-571500">
              <a:buFont typeface="Arial" panose="020B0604020202020204" pitchFamily="34" charset="0"/>
              <a:buChar char="•"/>
            </a:pPr>
            <a:r>
              <a:rPr lang="en-US" sz="2800" dirty="0">
                <a:latin typeface="Helvetica" pitchFamily="2" charset="0"/>
                <a:ea typeface="Source Sans Pro" panose="020B0503030403020204" pitchFamily="34" charset="0"/>
                <a:cs typeface="Calibri" panose="020F0502020204030204" pitchFamily="34" charset="0"/>
              </a:rPr>
              <a:t>Connect with student-facing orgs across campus</a:t>
            </a:r>
          </a:p>
          <a:p>
            <a:pPr marL="571500" indent="-571500">
              <a:buFont typeface="Arial" panose="020B0604020202020204" pitchFamily="34" charset="0"/>
              <a:buChar char="•"/>
            </a:pPr>
            <a:r>
              <a:rPr lang="en-US" sz="2800" dirty="0">
                <a:latin typeface="Helvetica" pitchFamily="2" charset="0"/>
                <a:ea typeface="Source Sans Pro" panose="020B0503030403020204" pitchFamily="34" charset="0"/>
                <a:cs typeface="Calibri" panose="020F0502020204030204" pitchFamily="34" charset="0"/>
              </a:rPr>
              <a:t>Promote in high traffic areas</a:t>
            </a:r>
          </a:p>
          <a:p>
            <a:pPr marL="571500" indent="-571500">
              <a:lnSpc>
                <a:spcPct val="110000"/>
              </a:lnSpc>
              <a:buFont typeface="Arial" panose="020B0604020202020204" pitchFamily="34" charset="0"/>
              <a:buChar char="•"/>
            </a:pPr>
            <a:r>
              <a:rPr lang="en-US" sz="2800" dirty="0">
                <a:latin typeface="Helvetica" pitchFamily="2" charset="0"/>
                <a:ea typeface="Source Sans Pro" panose="020B0503030403020204" pitchFamily="34" charset="0"/>
                <a:cs typeface="Calibri" panose="020F0502020204030204" pitchFamily="34" charset="0"/>
              </a:rPr>
              <a:t>Include in syllabus and via LMS bulletin</a:t>
            </a:r>
          </a:p>
          <a:p>
            <a:endParaRPr lang="en-US" dirty="0"/>
          </a:p>
        </p:txBody>
      </p:sp>
      <p:pic>
        <p:nvPicPr>
          <p:cNvPr id="5" name="Picture Placeholder 4" descr="Photo of Ally table with banner, red tablecloth with SIUE ITS, and woman using interactive board to demo alternative formats">
            <a:extLst>
              <a:ext uri="{FF2B5EF4-FFF2-40B4-BE49-F238E27FC236}">
                <a16:creationId xmlns:a16="http://schemas.microsoft.com/office/drawing/2014/main" id="{D026B529-9833-4E4E-BEE6-D84E5C0DEC5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80242" y="1095803"/>
            <a:ext cx="3722153" cy="3168237"/>
          </a:xfrm>
        </p:spPr>
      </p:pic>
      <p:sp>
        <p:nvSpPr>
          <p:cNvPr id="6" name="TextBox 5">
            <a:extLst>
              <a:ext uri="{FF2B5EF4-FFF2-40B4-BE49-F238E27FC236}">
                <a16:creationId xmlns:a16="http://schemas.microsoft.com/office/drawing/2014/main" id="{5BCD4CE4-0A0A-6448-B327-53DFFEC6CAF1}"/>
              </a:ext>
            </a:extLst>
          </p:cNvPr>
          <p:cNvSpPr txBox="1"/>
          <p:nvPr/>
        </p:nvSpPr>
        <p:spPr>
          <a:xfrm>
            <a:off x="556685" y="4264040"/>
            <a:ext cx="4015315" cy="360000"/>
          </a:xfrm>
          <a:prstGeom prst="rect">
            <a:avLst/>
          </a:prstGeom>
          <a:noFill/>
        </p:spPr>
        <p:txBody>
          <a:bodyPr wrap="square" lIns="137160" tIns="137160" rIns="137160" bIns="137160" rtlCol="0">
            <a:noAutofit/>
          </a:bodyPr>
          <a:lstStyle/>
          <a:p>
            <a:r>
              <a:rPr lang="en-US" sz="1600" dirty="0">
                <a:solidFill>
                  <a:schemeClr val="bg1"/>
                </a:solidFill>
                <a:latin typeface="Helvetica" pitchFamily="2" charset="0"/>
              </a:rPr>
              <a:t>Ally Tour stop at Southern Illinois University Edwardsville student center</a:t>
            </a:r>
          </a:p>
        </p:txBody>
      </p:sp>
    </p:spTree>
    <p:extLst>
      <p:ext uri="{BB962C8B-B14F-4D97-AF65-F5344CB8AC3E}">
        <p14:creationId xmlns:p14="http://schemas.microsoft.com/office/powerpoint/2010/main" val="375000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What’s Next on the Road to </a:t>
            </a:r>
            <a:r>
              <a:rPr lang="en-US" sz="3397" dirty="0" err="1">
                <a:latin typeface="Helvetica" pitchFamily="2" charset="0"/>
              </a:rPr>
              <a:t>IncluCity</a:t>
            </a:r>
            <a:r>
              <a:rPr lang="en-US" sz="3397" dirty="0">
                <a:latin typeface="Helvetica" pitchFamily="2" charset="0"/>
              </a:rPr>
              <a:t>?</a:t>
            </a:r>
          </a:p>
        </p:txBody>
      </p:sp>
      <p:sp>
        <p:nvSpPr>
          <p:cNvPr id="4" name="Content Placeholder 3">
            <a:extLst>
              <a:ext uri="{FF2B5EF4-FFF2-40B4-BE49-F238E27FC236}">
                <a16:creationId xmlns:a16="http://schemas.microsoft.com/office/drawing/2014/main" id="{224AACA3-6895-004B-AF87-9873FE5232B9}"/>
              </a:ext>
            </a:extLst>
          </p:cNvPr>
          <p:cNvSpPr>
            <a:spLocks noGrp="1"/>
          </p:cNvSpPr>
          <p:nvPr>
            <p:ph idx="1"/>
          </p:nvPr>
        </p:nvSpPr>
        <p:spPr>
          <a:xfrm>
            <a:off x="2892512" y="1112661"/>
            <a:ext cx="8520234" cy="3508772"/>
          </a:xfrm>
        </p:spPr>
        <p:txBody>
          <a:bodyPr>
            <a:normAutofit fontScale="92500"/>
          </a:bodyPr>
          <a:lstStyle/>
          <a:p>
            <a:pPr>
              <a:lnSpc>
                <a:spcPct val="200000"/>
              </a:lnSpc>
            </a:pPr>
            <a:r>
              <a:rPr lang="en-US" sz="2800" dirty="0">
                <a:latin typeface="Helvetica" pitchFamily="2" charset="0"/>
              </a:rPr>
              <a:t>Ramping up remediation services</a:t>
            </a:r>
          </a:p>
          <a:p>
            <a:pPr>
              <a:lnSpc>
                <a:spcPct val="200000"/>
              </a:lnSpc>
            </a:pPr>
            <a:r>
              <a:rPr lang="en-US" sz="2800" dirty="0">
                <a:latin typeface="Helvetica" pitchFamily="2" charset="0"/>
              </a:rPr>
              <a:t>Changing workflows</a:t>
            </a:r>
          </a:p>
          <a:p>
            <a:pPr>
              <a:lnSpc>
                <a:spcPct val="200000"/>
              </a:lnSpc>
            </a:pPr>
            <a:r>
              <a:rPr lang="en-US" sz="2800" dirty="0">
                <a:latin typeface="Helvetica" pitchFamily="2" charset="0"/>
              </a:rPr>
              <a:t>Targeted professional development</a:t>
            </a:r>
          </a:p>
          <a:p>
            <a:pPr>
              <a:lnSpc>
                <a:spcPct val="200000"/>
              </a:lnSpc>
            </a:pPr>
            <a:r>
              <a:rPr lang="en-US" sz="2800" dirty="0">
                <a:latin typeface="Helvetica" pitchFamily="2" charset="0"/>
              </a:rPr>
              <a:t>More research and data exploration</a:t>
            </a:r>
          </a:p>
        </p:txBody>
      </p:sp>
      <p:pic>
        <p:nvPicPr>
          <p:cNvPr id="5" name="Picture 4">
            <a:extLst>
              <a:ext uri="{FF2B5EF4-FFF2-40B4-BE49-F238E27FC236}">
                <a16:creationId xmlns:a16="http://schemas.microsoft.com/office/drawing/2014/main" id="{D646568D-00BC-F44A-B589-1067E0A3EA4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468" y="1761066"/>
            <a:ext cx="2046516" cy="2229930"/>
          </a:xfrm>
          <a:prstGeom prst="rect">
            <a:avLst/>
          </a:prstGeom>
        </p:spPr>
      </p:pic>
    </p:spTree>
    <p:extLst>
      <p:ext uri="{BB962C8B-B14F-4D97-AF65-F5344CB8AC3E}">
        <p14:creationId xmlns:p14="http://schemas.microsoft.com/office/powerpoint/2010/main" val="226924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lit, group, skiing&#10;&#10;Description automatically generated">
            <a:extLst>
              <a:ext uri="{FF2B5EF4-FFF2-40B4-BE49-F238E27FC236}">
                <a16:creationId xmlns:a16="http://schemas.microsoft.com/office/drawing/2014/main" id="{C0078A80-6EEE-114B-A4AE-31CE246CFE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0411" y="116958"/>
            <a:ext cx="7923589" cy="3801850"/>
          </a:xfrm>
          <a:prstGeom prst="rect">
            <a:avLst/>
          </a:prstGeom>
        </p:spPr>
      </p:pic>
      <p:sp>
        <p:nvSpPr>
          <p:cNvPr id="2" name="Title 1">
            <a:extLst>
              <a:ext uri="{FF2B5EF4-FFF2-40B4-BE49-F238E27FC236}">
                <a16:creationId xmlns:a16="http://schemas.microsoft.com/office/drawing/2014/main" id="{AA8A6455-4A08-6A4C-BD64-838128455B3A}"/>
              </a:ext>
            </a:extLst>
          </p:cNvPr>
          <p:cNvSpPr>
            <a:spLocks noGrp="1"/>
          </p:cNvSpPr>
          <p:nvPr>
            <p:ph type="title"/>
          </p:nvPr>
        </p:nvSpPr>
        <p:spPr/>
        <p:txBody>
          <a:bodyPr/>
          <a:lstStyle/>
          <a:p>
            <a:r>
              <a:rPr lang="en-US" sz="3397" dirty="0">
                <a:latin typeface="Helvetica" pitchFamily="2" charset="0"/>
              </a:rPr>
              <a:t>Join the Ally Community</a:t>
            </a:r>
          </a:p>
        </p:txBody>
      </p:sp>
      <p:sp>
        <p:nvSpPr>
          <p:cNvPr id="4" name="Content Placeholder 3">
            <a:extLst>
              <a:ext uri="{FF2B5EF4-FFF2-40B4-BE49-F238E27FC236}">
                <a16:creationId xmlns:a16="http://schemas.microsoft.com/office/drawing/2014/main" id="{224AACA3-6895-004B-AF87-9873FE5232B9}"/>
              </a:ext>
            </a:extLst>
          </p:cNvPr>
          <p:cNvSpPr>
            <a:spLocks noGrp="1"/>
          </p:cNvSpPr>
          <p:nvPr>
            <p:ph idx="1"/>
          </p:nvPr>
        </p:nvSpPr>
        <p:spPr>
          <a:xfrm>
            <a:off x="2445361" y="3579334"/>
            <a:ext cx="5986258" cy="3508772"/>
          </a:xfrm>
        </p:spPr>
        <p:txBody>
          <a:bodyPr>
            <a:normAutofit/>
          </a:bodyPr>
          <a:lstStyle/>
          <a:p>
            <a:pPr marL="0" indent="0">
              <a:lnSpc>
                <a:spcPct val="200000"/>
              </a:lnSpc>
              <a:buNone/>
            </a:pPr>
            <a:r>
              <a:rPr lang="en-US" sz="4800" dirty="0" err="1">
                <a:latin typeface="Helvetica" pitchFamily="2" charset="0"/>
              </a:rPr>
              <a:t>usergroup.ally.ac</a:t>
            </a:r>
            <a:endParaRPr lang="en-US" sz="4800" dirty="0">
              <a:latin typeface="Helvetica" pitchFamily="2" charset="0"/>
            </a:endParaRPr>
          </a:p>
        </p:txBody>
      </p:sp>
    </p:spTree>
    <p:extLst>
      <p:ext uri="{BB962C8B-B14F-4D97-AF65-F5344CB8AC3E}">
        <p14:creationId xmlns:p14="http://schemas.microsoft.com/office/powerpoint/2010/main" val="124018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The Stories Shared: </a:t>
            </a:r>
            <a:r>
              <a:rPr lang="en-US" sz="3200" dirty="0" err="1">
                <a:solidFill>
                  <a:srgbClr val="65C802"/>
                </a:solidFill>
                <a:latin typeface="Helvetica" pitchFamily="2" charset="0"/>
              </a:rPr>
              <a:t>Tour.Ally.ac</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4932129" y="1059874"/>
            <a:ext cx="5472951" cy="4256742"/>
          </a:xfrm>
        </p:spPr>
        <p:txBody>
          <a:bodyPr>
            <a:normAutofit/>
          </a:bodyPr>
          <a:lstStyle/>
          <a:p>
            <a:pPr>
              <a:lnSpc>
                <a:spcPct val="120000"/>
              </a:lnSpc>
            </a:pPr>
            <a:r>
              <a:rPr lang="en-US" sz="3200" dirty="0">
                <a:latin typeface="Helvetica" pitchFamily="2" charset="0"/>
              </a:rPr>
              <a:t>7 podcasts</a:t>
            </a:r>
          </a:p>
          <a:p>
            <a:pPr>
              <a:lnSpc>
                <a:spcPct val="120000"/>
              </a:lnSpc>
            </a:pPr>
            <a:r>
              <a:rPr lang="en-US" sz="3200" dirty="0">
                <a:latin typeface="Helvetica" pitchFamily="2" charset="0"/>
              </a:rPr>
              <a:t>13 blogs</a:t>
            </a:r>
          </a:p>
          <a:p>
            <a:pPr>
              <a:lnSpc>
                <a:spcPct val="120000"/>
              </a:lnSpc>
            </a:pPr>
            <a:r>
              <a:rPr lang="en-US" sz="3200" dirty="0">
                <a:latin typeface="Helvetica" pitchFamily="2" charset="0"/>
              </a:rPr>
              <a:t>10 student interviews</a:t>
            </a:r>
          </a:p>
          <a:p>
            <a:pPr>
              <a:lnSpc>
                <a:spcPct val="120000"/>
              </a:lnSpc>
            </a:pPr>
            <a:r>
              <a:rPr lang="en-US" sz="3200" dirty="0">
                <a:latin typeface="Helvetica" pitchFamily="2" charset="0"/>
              </a:rPr>
              <a:t>23 instructors</a:t>
            </a:r>
          </a:p>
          <a:p>
            <a:pPr>
              <a:lnSpc>
                <a:spcPct val="120000"/>
              </a:lnSpc>
            </a:pPr>
            <a:r>
              <a:rPr lang="en-US" sz="3200" dirty="0">
                <a:latin typeface="Helvetica" pitchFamily="2" charset="0"/>
              </a:rPr>
              <a:t>55 admin and staff</a:t>
            </a:r>
          </a:p>
          <a:p>
            <a:pPr lvl="1">
              <a:lnSpc>
                <a:spcPct val="120000"/>
              </a:lnSpc>
            </a:pPr>
            <a:endParaRPr lang="en-US" sz="3200" dirty="0">
              <a:latin typeface="Helvetica" pitchFamily="2" charset="0"/>
            </a:endParaRPr>
          </a:p>
          <a:p>
            <a:pPr lvl="1">
              <a:lnSpc>
                <a:spcPct val="200000"/>
              </a:lnSpc>
            </a:pPr>
            <a:endParaRPr lang="en-US" sz="3200" dirty="0">
              <a:latin typeface="Helvetica" pitchFamily="2" charset="0"/>
            </a:endParaRPr>
          </a:p>
        </p:txBody>
      </p:sp>
      <p:pic>
        <p:nvPicPr>
          <p:cNvPr id="10" name="Picture Placeholder 9" descr="Ally calendar with inclusion van highlighting Accessing Higher Ground confeence and previous stop 53 at Weber State">
            <a:extLst>
              <a:ext uri="{FF2B5EF4-FFF2-40B4-BE49-F238E27FC236}">
                <a16:creationId xmlns:a16="http://schemas.microsoft.com/office/drawing/2014/main" id="{563BFE44-288D-3B4F-AF8A-D8D61B3811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72111" y="1059874"/>
            <a:ext cx="4108555" cy="3497136"/>
          </a:xfrm>
        </p:spPr>
      </p:pic>
    </p:spTree>
    <p:extLst>
      <p:ext uri="{BB962C8B-B14F-4D97-AF65-F5344CB8AC3E}">
        <p14:creationId xmlns:p14="http://schemas.microsoft.com/office/powerpoint/2010/main" val="188524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Tour Stop Activities</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360000" y="1102895"/>
            <a:ext cx="7240013" cy="4040605"/>
          </a:xfrm>
        </p:spPr>
        <p:txBody>
          <a:bodyPr>
            <a:normAutofit fontScale="92500" lnSpcReduction="20000"/>
          </a:bodyPr>
          <a:lstStyle/>
          <a:p>
            <a:pPr marL="685800" lvl="1" indent="-514350">
              <a:lnSpc>
                <a:spcPct val="120000"/>
              </a:lnSpc>
              <a:buFont typeface="+mj-lt"/>
              <a:buAutoNum type="arabicPeriod"/>
            </a:pPr>
            <a:r>
              <a:rPr lang="en-US" sz="3200" dirty="0">
                <a:solidFill>
                  <a:srgbClr val="65C802"/>
                </a:solidFill>
                <a:latin typeface="Helvetica" pitchFamily="2" charset="0"/>
              </a:rPr>
              <a:t>UDL &amp; Ally Workshop: </a:t>
            </a:r>
          </a:p>
          <a:p>
            <a:pPr marL="685800" lvl="4" indent="0">
              <a:lnSpc>
                <a:spcPct val="120000"/>
              </a:lnSpc>
              <a:buNone/>
            </a:pPr>
            <a:r>
              <a:rPr lang="en-US" sz="2600" dirty="0">
                <a:latin typeface="Helvetica" pitchFamily="2" charset="0"/>
              </a:rPr>
              <a:t>Focus on learning benefits of alternative formats and accessibility challenges</a:t>
            </a:r>
          </a:p>
          <a:p>
            <a:pPr marL="685800" lvl="1" indent="-514350">
              <a:lnSpc>
                <a:spcPct val="120000"/>
              </a:lnSpc>
              <a:buFont typeface="+mj-lt"/>
              <a:buAutoNum type="arabicPeriod"/>
            </a:pPr>
            <a:r>
              <a:rPr lang="en-US" sz="3200" dirty="0">
                <a:solidFill>
                  <a:srgbClr val="65C802"/>
                </a:solidFill>
                <a:latin typeface="Helvetica" pitchFamily="2" charset="0"/>
              </a:rPr>
              <a:t>Data Review: </a:t>
            </a:r>
          </a:p>
          <a:p>
            <a:pPr marL="685800" lvl="4" indent="0">
              <a:lnSpc>
                <a:spcPct val="120000"/>
              </a:lnSpc>
              <a:buNone/>
            </a:pPr>
            <a:r>
              <a:rPr lang="en-US" sz="2600" dirty="0">
                <a:latin typeface="Helvetica" pitchFamily="2" charset="0"/>
              </a:rPr>
              <a:t>Accessibility issues across 5 key areas, usage data, and discussion of strategy</a:t>
            </a:r>
          </a:p>
          <a:p>
            <a:pPr marL="685800" lvl="1" indent="-514350">
              <a:lnSpc>
                <a:spcPct val="120000"/>
              </a:lnSpc>
              <a:buFont typeface="+mj-lt"/>
              <a:buAutoNum type="arabicPeriod"/>
            </a:pPr>
            <a:r>
              <a:rPr lang="en-US" sz="3200" dirty="0">
                <a:solidFill>
                  <a:srgbClr val="65C802"/>
                </a:solidFill>
                <a:latin typeface="Helvetica" pitchFamily="2" charset="0"/>
              </a:rPr>
              <a:t>Recordings: </a:t>
            </a:r>
          </a:p>
          <a:p>
            <a:pPr marL="685800" lvl="4" indent="0">
              <a:lnSpc>
                <a:spcPct val="120000"/>
              </a:lnSpc>
              <a:buNone/>
            </a:pPr>
            <a:r>
              <a:rPr lang="en-US" sz="2600" dirty="0">
                <a:latin typeface="Helvetica" pitchFamily="2" charset="0"/>
              </a:rPr>
              <a:t>Podcast and video interviews </a:t>
            </a: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311796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FA4222-2200-754F-B4DA-0FA3F38289DE}"/>
              </a:ext>
              <a:ext uri="{C183D7F6-B498-43B3-948B-1728B52AA6E4}">
                <adec:decorative xmlns:adec="http://schemas.microsoft.com/office/drawing/2017/decorative" val="1"/>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tretch>
            <a:fillRect/>
          </a:stretch>
        </p:blipFill>
        <p:spPr>
          <a:xfrm>
            <a:off x="1581580" y="-1451098"/>
            <a:ext cx="5980840" cy="5980840"/>
          </a:xfrm>
          <a:prstGeom prst="rect">
            <a:avLst/>
          </a:prstGeom>
        </p:spPr>
      </p:pic>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a:xfrm>
            <a:off x="1064537" y="3231317"/>
            <a:ext cx="8274334" cy="1438820"/>
          </a:xfrm>
        </p:spPr>
        <p:txBody>
          <a:bodyPr>
            <a:normAutofit/>
          </a:bodyPr>
          <a:lstStyle/>
          <a:p>
            <a:r>
              <a:rPr lang="en-US" sz="6000" dirty="0">
                <a:latin typeface="Helvetica" pitchFamily="2" charset="0"/>
              </a:rPr>
              <a:t>Content Accessibility </a:t>
            </a:r>
            <a:endParaRPr lang="en-US" sz="60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1663907" y="4123094"/>
            <a:ext cx="8520234" cy="3508772"/>
          </a:xfrm>
        </p:spPr>
        <p:txBody>
          <a:bodyPr>
            <a:normAutofit/>
          </a:bodyPr>
          <a:lstStyle/>
          <a:p>
            <a:pPr marL="171450" lvl="1" indent="0">
              <a:lnSpc>
                <a:spcPct val="120000"/>
              </a:lnSpc>
              <a:buNone/>
            </a:pPr>
            <a:r>
              <a:rPr lang="en-US" sz="3200" i="1" dirty="0">
                <a:solidFill>
                  <a:srgbClr val="65C802"/>
                </a:solidFill>
                <a:latin typeface="Helvetica" pitchFamily="2" charset="0"/>
              </a:rPr>
              <a:t>Chipping away at a mountain </a:t>
            </a:r>
            <a:endParaRPr lang="en-US" sz="2600" i="1"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spTree>
    <p:extLst>
      <p:ext uri="{BB962C8B-B14F-4D97-AF65-F5344CB8AC3E}">
        <p14:creationId xmlns:p14="http://schemas.microsoft.com/office/powerpoint/2010/main" val="198409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Tumultuous Terrain </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2573956499"/>
              </p:ext>
            </p:extLst>
          </p:nvPr>
        </p:nvGraphicFramePr>
        <p:xfrm>
          <a:off x="360000" y="1323558"/>
          <a:ext cx="8520111" cy="3566160"/>
        </p:xfrm>
        <a:graphic>
          <a:graphicData uri="http://schemas.openxmlformats.org/drawingml/2006/table">
            <a:tbl>
              <a:tblPr firstRow="1" bandRow="1">
                <a:tableStyleId>{073A0DAA-6AF3-43AB-8588-CEC1D06C72B9}</a:tableStyleId>
              </a:tblPr>
              <a:tblGrid>
                <a:gridCol w="4451843">
                  <a:extLst>
                    <a:ext uri="{9D8B030D-6E8A-4147-A177-3AD203B41FA5}">
                      <a16:colId xmlns:a16="http://schemas.microsoft.com/office/drawing/2014/main" val="2036345599"/>
                    </a:ext>
                  </a:extLst>
                </a:gridCol>
                <a:gridCol w="1918741">
                  <a:extLst>
                    <a:ext uri="{9D8B030D-6E8A-4147-A177-3AD203B41FA5}">
                      <a16:colId xmlns:a16="http://schemas.microsoft.com/office/drawing/2014/main" val="4287494625"/>
                    </a:ext>
                  </a:extLst>
                </a:gridCol>
                <a:gridCol w="2149527">
                  <a:extLst>
                    <a:ext uri="{9D8B030D-6E8A-4147-A177-3AD203B41FA5}">
                      <a16:colId xmlns:a16="http://schemas.microsoft.com/office/drawing/2014/main" val="751218892"/>
                    </a:ext>
                  </a:extLst>
                </a:gridCol>
              </a:tblGrid>
              <a:tr h="370840">
                <a:tc>
                  <a:txBody>
                    <a:bodyPr/>
                    <a:lstStyle/>
                    <a:p>
                      <a:r>
                        <a:rPr lang="en-US" sz="2400" dirty="0">
                          <a:latin typeface="Helvetica" pitchFamily="2" charset="0"/>
                        </a:rPr>
                        <a:t>Accessibility Issue</a:t>
                      </a:r>
                    </a:p>
                  </a:txBody>
                  <a:tcPr/>
                </a:tc>
                <a:tc>
                  <a:txBody>
                    <a:bodyPr/>
                    <a:lstStyle/>
                    <a:p>
                      <a:r>
                        <a:rPr lang="en-US" sz="2400" dirty="0">
                          <a:latin typeface="Helvetica" pitchFamily="2" charset="0"/>
                        </a:rPr>
                        <a:t>Ally Study 2017</a:t>
                      </a:r>
                    </a:p>
                  </a:txBody>
                  <a:tcPr/>
                </a:tc>
                <a:tc>
                  <a:txBody>
                    <a:bodyPr/>
                    <a:lstStyle/>
                    <a:p>
                      <a:r>
                        <a:rPr lang="en-US" sz="2400" dirty="0">
                          <a:latin typeface="Helvetica" pitchFamily="2" charset="0"/>
                        </a:rPr>
                        <a:t>Tour Data 2019</a:t>
                      </a:r>
                    </a:p>
                  </a:txBody>
                  <a:tcPr/>
                </a:tc>
                <a:extLst>
                  <a:ext uri="{0D108BD9-81ED-4DB2-BD59-A6C34878D82A}">
                    <a16:rowId xmlns:a16="http://schemas.microsoft.com/office/drawing/2014/main" val="1320885228"/>
                  </a:ext>
                </a:extLst>
              </a:tr>
              <a:tr h="370840">
                <a:tc>
                  <a:txBody>
                    <a:bodyPr/>
                    <a:lstStyle/>
                    <a:p>
                      <a:r>
                        <a:rPr lang="en-US" sz="2400" dirty="0">
                          <a:latin typeface="Helvetica" pitchFamily="2" charset="0"/>
                        </a:rPr>
                        <a:t>Scanned PDFs</a:t>
                      </a:r>
                    </a:p>
                  </a:txBody>
                  <a:tcPr/>
                </a:tc>
                <a:tc>
                  <a:txBody>
                    <a:bodyPr/>
                    <a:lstStyle/>
                    <a:p>
                      <a:r>
                        <a:rPr lang="en-US" sz="3000" dirty="0">
                          <a:latin typeface="Helvetica" pitchFamily="2" charset="0"/>
                        </a:rPr>
                        <a:t>12.8%</a:t>
                      </a:r>
                    </a:p>
                  </a:txBody>
                  <a:tcPr/>
                </a:tc>
                <a:tc>
                  <a:txBody>
                    <a:bodyPr/>
                    <a:lstStyle/>
                    <a:p>
                      <a:r>
                        <a:rPr lang="en-US" sz="3000" dirty="0">
                          <a:latin typeface="Helvetica" pitchFamily="2" charset="0"/>
                        </a:rPr>
                        <a:t>6-12%</a:t>
                      </a:r>
                    </a:p>
                  </a:txBody>
                  <a:tcPr/>
                </a:tc>
                <a:extLst>
                  <a:ext uri="{0D108BD9-81ED-4DB2-BD59-A6C34878D82A}">
                    <a16:rowId xmlns:a16="http://schemas.microsoft.com/office/drawing/2014/main" val="592357679"/>
                  </a:ext>
                </a:extLst>
              </a:tr>
              <a:tr h="370840">
                <a:tc>
                  <a:txBody>
                    <a:bodyPr/>
                    <a:lstStyle/>
                    <a:p>
                      <a:r>
                        <a:rPr lang="en-US" sz="2400" dirty="0">
                          <a:latin typeface="Helvetica" pitchFamily="2" charset="0"/>
                        </a:rPr>
                        <a:t>Untagged PDFs</a:t>
                      </a:r>
                    </a:p>
                  </a:txBody>
                  <a:tcPr/>
                </a:tc>
                <a:tc>
                  <a:txBody>
                    <a:bodyPr/>
                    <a:lstStyle/>
                    <a:p>
                      <a:r>
                        <a:rPr lang="en-US" sz="3000" dirty="0">
                          <a:latin typeface="Helvetica" pitchFamily="2" charset="0"/>
                        </a:rPr>
                        <a:t>44.6%</a:t>
                      </a:r>
                    </a:p>
                  </a:txBody>
                  <a:tcPr/>
                </a:tc>
                <a:tc>
                  <a:txBody>
                    <a:bodyPr/>
                    <a:lstStyle/>
                    <a:p>
                      <a:r>
                        <a:rPr lang="en-US" sz="3000" dirty="0">
                          <a:latin typeface="Helvetica" pitchFamily="2" charset="0"/>
                        </a:rPr>
                        <a:t>45-55%</a:t>
                      </a:r>
                    </a:p>
                  </a:txBody>
                  <a:tcPr/>
                </a:tc>
                <a:extLst>
                  <a:ext uri="{0D108BD9-81ED-4DB2-BD59-A6C34878D82A}">
                    <a16:rowId xmlns:a16="http://schemas.microsoft.com/office/drawing/2014/main" val="475087515"/>
                  </a:ext>
                </a:extLst>
              </a:tr>
              <a:tr h="370840">
                <a:tc>
                  <a:txBody>
                    <a:bodyPr/>
                    <a:lstStyle/>
                    <a:p>
                      <a:r>
                        <a:rPr lang="en-US" sz="2400" dirty="0">
                          <a:latin typeface="Helvetica" pitchFamily="2" charset="0"/>
                        </a:rPr>
                        <a:t>Images missing description</a:t>
                      </a:r>
                    </a:p>
                  </a:txBody>
                  <a:tcPr/>
                </a:tc>
                <a:tc>
                  <a:txBody>
                    <a:bodyPr/>
                    <a:lstStyle/>
                    <a:p>
                      <a:r>
                        <a:rPr lang="en-US" sz="3000" dirty="0">
                          <a:latin typeface="Helvetica" pitchFamily="2" charset="0"/>
                        </a:rPr>
                        <a:t>77.9%</a:t>
                      </a:r>
                    </a:p>
                  </a:txBody>
                  <a:tcPr/>
                </a:tc>
                <a:tc>
                  <a:txBody>
                    <a:bodyPr/>
                    <a:lstStyle/>
                    <a:p>
                      <a:r>
                        <a:rPr lang="en-US" sz="3000" dirty="0">
                          <a:latin typeface="Helvetica" pitchFamily="2" charset="0"/>
                        </a:rPr>
                        <a:t>85-95%</a:t>
                      </a:r>
                    </a:p>
                  </a:txBody>
                  <a:tcPr/>
                </a:tc>
                <a:extLst>
                  <a:ext uri="{0D108BD9-81ED-4DB2-BD59-A6C34878D82A}">
                    <a16:rowId xmlns:a16="http://schemas.microsoft.com/office/drawing/2014/main" val="9900120"/>
                  </a:ext>
                </a:extLst>
              </a:tr>
              <a:tr h="370840">
                <a:tc>
                  <a:txBody>
                    <a:bodyPr/>
                    <a:lstStyle/>
                    <a:p>
                      <a:r>
                        <a:rPr lang="en-US" sz="2400" dirty="0">
                          <a:latin typeface="Helvetica" pitchFamily="2" charset="0"/>
                        </a:rPr>
                        <a:t>Docs missing headings</a:t>
                      </a:r>
                    </a:p>
                  </a:txBody>
                  <a:tcPr/>
                </a:tc>
                <a:tc>
                  <a:txBody>
                    <a:bodyPr/>
                    <a:lstStyle/>
                    <a:p>
                      <a:r>
                        <a:rPr lang="en-US" sz="3000" dirty="0">
                          <a:latin typeface="Helvetica" pitchFamily="2" charset="0"/>
                        </a:rPr>
                        <a:t>47.1%*</a:t>
                      </a:r>
                    </a:p>
                  </a:txBody>
                  <a:tcPr/>
                </a:tc>
                <a:tc>
                  <a:txBody>
                    <a:bodyPr/>
                    <a:lstStyle/>
                    <a:p>
                      <a:r>
                        <a:rPr lang="en-US" sz="3000" dirty="0">
                          <a:latin typeface="Helvetica" pitchFamily="2" charset="0"/>
                        </a:rPr>
                        <a:t>20-29%</a:t>
                      </a:r>
                    </a:p>
                  </a:txBody>
                  <a:tcPr/>
                </a:tc>
                <a:extLst>
                  <a:ext uri="{0D108BD9-81ED-4DB2-BD59-A6C34878D82A}">
                    <a16:rowId xmlns:a16="http://schemas.microsoft.com/office/drawing/2014/main" val="1080257818"/>
                  </a:ext>
                </a:extLst>
              </a:tr>
              <a:tr h="0">
                <a:tc>
                  <a:txBody>
                    <a:bodyPr/>
                    <a:lstStyle/>
                    <a:p>
                      <a:r>
                        <a:rPr lang="en-US" sz="2400" dirty="0">
                          <a:latin typeface="Helvetica" pitchFamily="2" charset="0"/>
                        </a:rPr>
                        <a:t>Docs with insufficient contrast</a:t>
                      </a:r>
                    </a:p>
                  </a:txBody>
                  <a:tcPr/>
                </a:tc>
                <a:tc>
                  <a:txBody>
                    <a:bodyPr/>
                    <a:lstStyle/>
                    <a:p>
                      <a:r>
                        <a:rPr lang="en-US" sz="3000" dirty="0">
                          <a:latin typeface="Helvetica" pitchFamily="2" charset="0"/>
                        </a:rPr>
                        <a:t>35%</a:t>
                      </a:r>
                    </a:p>
                  </a:txBody>
                  <a:tcPr/>
                </a:tc>
                <a:tc>
                  <a:txBody>
                    <a:bodyPr/>
                    <a:lstStyle/>
                    <a:p>
                      <a:r>
                        <a:rPr lang="en-US" sz="3000" dirty="0">
                          <a:latin typeface="Helvetica" pitchFamily="2" charset="0"/>
                        </a:rPr>
                        <a:t>35%</a:t>
                      </a:r>
                    </a:p>
                  </a:txBody>
                  <a:tcPr/>
                </a:tc>
                <a:extLst>
                  <a:ext uri="{0D108BD9-81ED-4DB2-BD59-A6C34878D82A}">
                    <a16:rowId xmlns:a16="http://schemas.microsoft.com/office/drawing/2014/main" val="1323670114"/>
                  </a:ext>
                </a:extLst>
              </a:tr>
            </a:tbl>
          </a:graphicData>
        </a:graphic>
      </p:graphicFrame>
    </p:spTree>
    <p:extLst>
      <p:ext uri="{BB962C8B-B14F-4D97-AF65-F5344CB8AC3E}">
        <p14:creationId xmlns:p14="http://schemas.microsoft.com/office/powerpoint/2010/main" val="134058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One Example… American State U</a:t>
            </a:r>
            <a:endParaRPr lang="en-US" sz="3200" dirty="0">
              <a:solidFill>
                <a:srgbClr val="65C802"/>
              </a:solidFill>
              <a:latin typeface="Helvetica" pitchFamily="2" charset="0"/>
            </a:endParaRPr>
          </a:p>
        </p:txBody>
      </p:sp>
      <p:graphicFrame>
        <p:nvGraphicFramePr>
          <p:cNvPr id="4" name="Content Placeholder 3">
            <a:extLst>
              <a:ext uri="{FF2B5EF4-FFF2-40B4-BE49-F238E27FC236}">
                <a16:creationId xmlns:a16="http://schemas.microsoft.com/office/drawing/2014/main" id="{64139DB3-67E5-1B40-A1F9-28A5E9BAE4A3}"/>
              </a:ext>
            </a:extLst>
          </p:cNvPr>
          <p:cNvGraphicFramePr>
            <a:graphicFrameLocks noGrp="1"/>
          </p:cNvGraphicFramePr>
          <p:nvPr>
            <p:ph idx="1"/>
            <p:extLst>
              <p:ext uri="{D42A27DB-BD31-4B8C-83A1-F6EECF244321}">
                <p14:modId xmlns:p14="http://schemas.microsoft.com/office/powerpoint/2010/main" val="2941889114"/>
              </p:ext>
            </p:extLst>
          </p:nvPr>
        </p:nvGraphicFramePr>
        <p:xfrm>
          <a:off x="360000" y="1334264"/>
          <a:ext cx="8518770" cy="3566160"/>
        </p:xfrm>
        <a:graphic>
          <a:graphicData uri="http://schemas.openxmlformats.org/drawingml/2006/table">
            <a:tbl>
              <a:tblPr firstRow="1" bandRow="1">
                <a:tableStyleId>{073A0DAA-6AF3-43AB-8588-CEC1D06C72B9}</a:tableStyleId>
              </a:tblPr>
              <a:tblGrid>
                <a:gridCol w="5246473">
                  <a:extLst>
                    <a:ext uri="{9D8B030D-6E8A-4147-A177-3AD203B41FA5}">
                      <a16:colId xmlns:a16="http://schemas.microsoft.com/office/drawing/2014/main" val="2036345599"/>
                    </a:ext>
                  </a:extLst>
                </a:gridCol>
                <a:gridCol w="3272297">
                  <a:extLst>
                    <a:ext uri="{9D8B030D-6E8A-4147-A177-3AD203B41FA5}">
                      <a16:colId xmlns:a16="http://schemas.microsoft.com/office/drawing/2014/main" val="751218892"/>
                    </a:ext>
                  </a:extLst>
                </a:gridCol>
              </a:tblGrid>
              <a:tr h="370840">
                <a:tc>
                  <a:txBody>
                    <a:bodyPr/>
                    <a:lstStyle/>
                    <a:p>
                      <a:r>
                        <a:rPr lang="en-US" sz="2400" dirty="0">
                          <a:latin typeface="Helvetica" pitchFamily="2" charset="0"/>
                        </a:rPr>
                        <a:t>Accessibility Issue</a:t>
                      </a:r>
                    </a:p>
                  </a:txBody>
                  <a:tcPr/>
                </a:tc>
                <a:tc>
                  <a:txBody>
                    <a:bodyPr/>
                    <a:lstStyle/>
                    <a:p>
                      <a:r>
                        <a:rPr lang="en-US" sz="2400" dirty="0">
                          <a:latin typeface="Helvetica" pitchFamily="2" charset="0"/>
                        </a:rPr>
                        <a:t>Total Docs Affected Fall 19</a:t>
                      </a:r>
                    </a:p>
                  </a:txBody>
                  <a:tcPr/>
                </a:tc>
                <a:extLst>
                  <a:ext uri="{0D108BD9-81ED-4DB2-BD59-A6C34878D82A}">
                    <a16:rowId xmlns:a16="http://schemas.microsoft.com/office/drawing/2014/main" val="1320885228"/>
                  </a:ext>
                </a:extLst>
              </a:tr>
              <a:tr h="370840">
                <a:tc>
                  <a:txBody>
                    <a:bodyPr/>
                    <a:lstStyle/>
                    <a:p>
                      <a:r>
                        <a:rPr lang="en-US" sz="2600" dirty="0">
                          <a:latin typeface="Helvetica" pitchFamily="2" charset="0"/>
                        </a:rPr>
                        <a:t>Scanned PDFs</a:t>
                      </a:r>
                    </a:p>
                  </a:txBody>
                  <a:tcPr/>
                </a:tc>
                <a:tc>
                  <a:txBody>
                    <a:bodyPr/>
                    <a:lstStyle/>
                    <a:p>
                      <a:r>
                        <a:rPr lang="en-US" sz="3000" dirty="0">
                          <a:latin typeface="Helvetica" pitchFamily="2" charset="0"/>
                        </a:rPr>
                        <a:t>15,132 </a:t>
                      </a:r>
                    </a:p>
                  </a:txBody>
                  <a:tcPr/>
                </a:tc>
                <a:extLst>
                  <a:ext uri="{0D108BD9-81ED-4DB2-BD59-A6C34878D82A}">
                    <a16:rowId xmlns:a16="http://schemas.microsoft.com/office/drawing/2014/main" val="592357679"/>
                  </a:ext>
                </a:extLst>
              </a:tr>
              <a:tr h="370840">
                <a:tc>
                  <a:txBody>
                    <a:bodyPr/>
                    <a:lstStyle/>
                    <a:p>
                      <a:r>
                        <a:rPr lang="en-US" sz="2600" dirty="0">
                          <a:latin typeface="Helvetica" pitchFamily="2" charset="0"/>
                        </a:rPr>
                        <a:t>Untagged PDFs</a:t>
                      </a:r>
                    </a:p>
                  </a:txBody>
                  <a:tcPr/>
                </a:tc>
                <a:tc>
                  <a:txBody>
                    <a:bodyPr/>
                    <a:lstStyle/>
                    <a:p>
                      <a:r>
                        <a:rPr lang="en-US" sz="3000" dirty="0">
                          <a:latin typeface="Helvetica" pitchFamily="2" charset="0"/>
                        </a:rPr>
                        <a:t>23,311</a:t>
                      </a:r>
                    </a:p>
                  </a:txBody>
                  <a:tcPr/>
                </a:tc>
                <a:extLst>
                  <a:ext uri="{0D108BD9-81ED-4DB2-BD59-A6C34878D82A}">
                    <a16:rowId xmlns:a16="http://schemas.microsoft.com/office/drawing/2014/main" val="475087515"/>
                  </a:ext>
                </a:extLst>
              </a:tr>
              <a:tr h="370840">
                <a:tc>
                  <a:txBody>
                    <a:bodyPr/>
                    <a:lstStyle/>
                    <a:p>
                      <a:r>
                        <a:rPr lang="en-US" sz="2600" dirty="0">
                          <a:latin typeface="Helvetica" pitchFamily="2" charset="0"/>
                        </a:rPr>
                        <a:t>Images missing description</a:t>
                      </a:r>
                    </a:p>
                  </a:txBody>
                  <a:tcPr/>
                </a:tc>
                <a:tc>
                  <a:txBody>
                    <a:bodyPr/>
                    <a:lstStyle/>
                    <a:p>
                      <a:r>
                        <a:rPr lang="en-US" sz="3000" dirty="0">
                          <a:latin typeface="Helvetica" pitchFamily="2" charset="0"/>
                        </a:rPr>
                        <a:t>15,058 </a:t>
                      </a:r>
                    </a:p>
                  </a:txBody>
                  <a:tcPr/>
                </a:tc>
                <a:extLst>
                  <a:ext uri="{0D108BD9-81ED-4DB2-BD59-A6C34878D82A}">
                    <a16:rowId xmlns:a16="http://schemas.microsoft.com/office/drawing/2014/main" val="9900120"/>
                  </a:ext>
                </a:extLst>
              </a:tr>
              <a:tr h="370840">
                <a:tc>
                  <a:txBody>
                    <a:bodyPr/>
                    <a:lstStyle/>
                    <a:p>
                      <a:r>
                        <a:rPr lang="en-US" sz="2600" dirty="0">
                          <a:latin typeface="Helvetica" pitchFamily="2" charset="0"/>
                        </a:rPr>
                        <a:t>Docs missing headings</a:t>
                      </a:r>
                    </a:p>
                  </a:txBody>
                  <a:tcPr/>
                </a:tc>
                <a:tc>
                  <a:txBody>
                    <a:bodyPr/>
                    <a:lstStyle/>
                    <a:p>
                      <a:r>
                        <a:rPr lang="en-US" sz="3000" dirty="0">
                          <a:latin typeface="Helvetica" pitchFamily="2" charset="0"/>
                        </a:rPr>
                        <a:t>30,344</a:t>
                      </a:r>
                    </a:p>
                  </a:txBody>
                  <a:tcPr/>
                </a:tc>
                <a:extLst>
                  <a:ext uri="{0D108BD9-81ED-4DB2-BD59-A6C34878D82A}">
                    <a16:rowId xmlns:a16="http://schemas.microsoft.com/office/drawing/2014/main" val="1080257818"/>
                  </a:ext>
                </a:extLst>
              </a:tr>
              <a:tr h="0">
                <a:tc>
                  <a:txBody>
                    <a:bodyPr/>
                    <a:lstStyle/>
                    <a:p>
                      <a:r>
                        <a:rPr lang="en-US" sz="2600" dirty="0">
                          <a:latin typeface="Helvetica" pitchFamily="2" charset="0"/>
                        </a:rPr>
                        <a:t>Docs with insufficient contrast</a:t>
                      </a:r>
                    </a:p>
                  </a:txBody>
                  <a:tcPr/>
                </a:tc>
                <a:tc>
                  <a:txBody>
                    <a:bodyPr/>
                    <a:lstStyle/>
                    <a:p>
                      <a:r>
                        <a:rPr lang="en-US" sz="3000" dirty="0">
                          <a:latin typeface="Helvetica" pitchFamily="2" charset="0"/>
                        </a:rPr>
                        <a:t>32,399</a:t>
                      </a:r>
                    </a:p>
                  </a:txBody>
                  <a:tcPr/>
                </a:tc>
                <a:extLst>
                  <a:ext uri="{0D108BD9-81ED-4DB2-BD59-A6C34878D82A}">
                    <a16:rowId xmlns:a16="http://schemas.microsoft.com/office/drawing/2014/main" val="1323670114"/>
                  </a:ext>
                </a:extLst>
              </a:tr>
            </a:tbl>
          </a:graphicData>
        </a:graphic>
      </p:graphicFrame>
    </p:spTree>
    <p:extLst>
      <p:ext uri="{BB962C8B-B14F-4D97-AF65-F5344CB8AC3E}">
        <p14:creationId xmlns:p14="http://schemas.microsoft.com/office/powerpoint/2010/main" val="298309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Placeholder 174" descr="mulitcolor donut chart">
            <a:extLst>
              <a:ext uri="{FF2B5EF4-FFF2-40B4-BE49-F238E27FC236}">
                <a16:creationId xmlns:a16="http://schemas.microsoft.com/office/drawing/2014/main" id="{39FD5B01-85C2-FA43-8DA6-A06AFBAA9A00}"/>
              </a:ext>
            </a:extLst>
          </p:cNvPr>
          <p:cNvPicPr>
            <a:picLocks noGrp="1" noChangeAspect="1"/>
          </p:cNvPicPr>
          <p:nvPr>
            <p:ph type="pic" sz="quarter" idx="10"/>
          </p:nvPr>
        </p:nvPicPr>
        <p:blipFill>
          <a:blip r:embed="rId3" cstate="screen">
            <a:alphaModFix amt="95000"/>
            <a:extLst>
              <a:ext uri="{28A0092B-C50C-407E-A947-70E740481C1C}">
                <a14:useLocalDpi xmlns:a14="http://schemas.microsoft.com/office/drawing/2010/main"/>
              </a:ext>
            </a:extLst>
          </a:blip>
          <a:stretch>
            <a:fillRect/>
          </a:stretch>
        </p:blipFill>
        <p:spPr>
          <a:xfrm>
            <a:off x="-398876" y="1737535"/>
            <a:ext cx="4496784" cy="2206049"/>
          </a:xfrm>
        </p:spPr>
      </p:pic>
      <p:pic>
        <p:nvPicPr>
          <p:cNvPr id="177" name="Picture 176" descr="Graph based on 100% circle with two trend lines">
            <a:extLst>
              <a:ext uri="{FF2B5EF4-FFF2-40B4-BE49-F238E27FC236}">
                <a16:creationId xmlns:a16="http://schemas.microsoft.com/office/drawing/2014/main" id="{562BF388-FF22-8E47-905C-E5DA873948A9}"/>
              </a:ext>
            </a:extLst>
          </p:cNvPr>
          <p:cNvPicPr>
            <a:picLocks noChangeAspect="1"/>
          </p:cNvPicPr>
          <p:nvPr/>
        </p:nvPicPr>
        <p:blipFill>
          <a:blip r:embed="rId4" cstate="screen">
            <a:alphaModFix amt="95000"/>
            <a:extLst>
              <a:ext uri="{28A0092B-C50C-407E-A947-70E740481C1C}">
                <a14:useLocalDpi xmlns:a14="http://schemas.microsoft.com/office/drawing/2010/main"/>
              </a:ext>
            </a:extLst>
          </a:blip>
          <a:stretch>
            <a:fillRect/>
          </a:stretch>
        </p:blipFill>
        <p:spPr>
          <a:xfrm>
            <a:off x="576541" y="1526406"/>
            <a:ext cx="5138827" cy="2521025"/>
          </a:xfrm>
          <a:prstGeom prst="rect">
            <a:avLst/>
          </a:prstGeom>
        </p:spPr>
      </p:pic>
      <p:sp>
        <p:nvSpPr>
          <p:cNvPr id="25" name="Title 24">
            <a:extLst>
              <a:ext uri="{FF2B5EF4-FFF2-40B4-BE49-F238E27FC236}">
                <a16:creationId xmlns:a16="http://schemas.microsoft.com/office/drawing/2014/main" id="{55FB7F3A-8F42-3247-8402-7B6381D929E6}"/>
              </a:ext>
            </a:extLst>
          </p:cNvPr>
          <p:cNvSpPr>
            <a:spLocks noGrp="1"/>
          </p:cNvSpPr>
          <p:nvPr>
            <p:ph type="title"/>
          </p:nvPr>
        </p:nvSpPr>
        <p:spPr/>
        <p:txBody>
          <a:bodyPr>
            <a:normAutofit/>
          </a:bodyPr>
          <a:lstStyle/>
          <a:p>
            <a:r>
              <a:rPr lang="en-US" sz="3200" dirty="0">
                <a:latin typeface="Helvetica" pitchFamily="2" charset="0"/>
              </a:rPr>
              <a:t>Accessibility Data for Solutions at Scale</a:t>
            </a:r>
            <a:endParaRPr lang="en-US" sz="3200" dirty="0">
              <a:solidFill>
                <a:srgbClr val="65C802"/>
              </a:solidFill>
              <a:latin typeface="Helvetica" pitchFamily="2" charset="0"/>
            </a:endParaRPr>
          </a:p>
        </p:txBody>
      </p:sp>
      <p:sp>
        <p:nvSpPr>
          <p:cNvPr id="26" name="Content Placeholder 25">
            <a:extLst>
              <a:ext uri="{FF2B5EF4-FFF2-40B4-BE49-F238E27FC236}">
                <a16:creationId xmlns:a16="http://schemas.microsoft.com/office/drawing/2014/main" id="{DB5F7868-27E0-8241-895C-A8BA2B306B04}"/>
              </a:ext>
            </a:extLst>
          </p:cNvPr>
          <p:cNvSpPr>
            <a:spLocks noGrp="1"/>
          </p:cNvSpPr>
          <p:nvPr>
            <p:ph idx="1"/>
          </p:nvPr>
        </p:nvSpPr>
        <p:spPr>
          <a:xfrm>
            <a:off x="5283949" y="1552577"/>
            <a:ext cx="4122225" cy="3508772"/>
          </a:xfrm>
        </p:spPr>
        <p:txBody>
          <a:bodyPr>
            <a:normAutofit/>
          </a:bodyPr>
          <a:lstStyle/>
          <a:p>
            <a:pPr lvl="1">
              <a:lnSpc>
                <a:spcPct val="150000"/>
              </a:lnSpc>
              <a:buFont typeface="Arial" panose="020B0604020202020204" pitchFamily="34" charset="0"/>
              <a:buChar char="•"/>
            </a:pPr>
            <a:r>
              <a:rPr lang="en-US" sz="3200" dirty="0">
                <a:latin typeface="Helvetica" pitchFamily="2" charset="0"/>
              </a:rPr>
              <a:t>Inform strategy</a:t>
            </a:r>
          </a:p>
          <a:p>
            <a:pPr lvl="1">
              <a:lnSpc>
                <a:spcPct val="150000"/>
              </a:lnSpc>
              <a:buFont typeface="Arial" panose="020B0604020202020204" pitchFamily="34" charset="0"/>
              <a:buChar char="•"/>
            </a:pPr>
            <a:r>
              <a:rPr lang="en-US" sz="3200" dirty="0">
                <a:latin typeface="Helvetica" pitchFamily="2" charset="0"/>
              </a:rPr>
              <a:t>Benchmarking</a:t>
            </a:r>
          </a:p>
          <a:p>
            <a:pPr lvl="1">
              <a:lnSpc>
                <a:spcPct val="150000"/>
              </a:lnSpc>
              <a:buFont typeface="Arial" panose="020B0604020202020204" pitchFamily="34" charset="0"/>
              <a:buChar char="•"/>
            </a:pPr>
            <a:r>
              <a:rPr lang="en-US" sz="3200" dirty="0">
                <a:latin typeface="Helvetica" pitchFamily="2" charset="0"/>
              </a:rPr>
              <a:t>Assess impact</a:t>
            </a: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800" dirty="0">
              <a:latin typeface="Helvetica" pitchFamily="2" charset="0"/>
            </a:endParaRPr>
          </a:p>
          <a:p>
            <a:pPr marL="685800" lvl="4" indent="0">
              <a:lnSpc>
                <a:spcPct val="120000"/>
              </a:lnSpc>
              <a:buNone/>
            </a:pPr>
            <a:endParaRPr lang="en-US" sz="2600" dirty="0">
              <a:latin typeface="Helvetica" pitchFamily="2" charset="0"/>
            </a:endParaRPr>
          </a:p>
          <a:p>
            <a:pPr marL="685800" lvl="4" indent="0">
              <a:lnSpc>
                <a:spcPct val="120000"/>
              </a:lnSpc>
              <a:buNone/>
            </a:pPr>
            <a:endParaRPr lang="en-US" sz="2600" dirty="0">
              <a:latin typeface="Helvetica" pitchFamily="2" charset="0"/>
            </a:endParaRPr>
          </a:p>
          <a:p>
            <a:pPr marL="171450" lvl="1" indent="0">
              <a:lnSpc>
                <a:spcPct val="120000"/>
              </a:lnSpc>
              <a:buNone/>
            </a:pPr>
            <a:endParaRPr lang="en-US" sz="3200" dirty="0">
              <a:latin typeface="Helvetica" pitchFamily="2" charset="0"/>
            </a:endParaRPr>
          </a:p>
          <a:p>
            <a:pPr marL="171450" lvl="1" indent="0">
              <a:lnSpc>
                <a:spcPct val="120000"/>
              </a:lnSpc>
              <a:buNone/>
            </a:pPr>
            <a:endParaRPr lang="en-US" sz="2600" dirty="0">
              <a:latin typeface="Helvetica" pitchFamily="2" charset="0"/>
            </a:endParaRPr>
          </a:p>
        </p:txBody>
      </p:sp>
      <p:pic>
        <p:nvPicPr>
          <p:cNvPr id="167" name="Picture 166" descr="medium priority issue icon">
            <a:extLst>
              <a:ext uri="{FF2B5EF4-FFF2-40B4-BE49-F238E27FC236}">
                <a16:creationId xmlns:a16="http://schemas.microsoft.com/office/drawing/2014/main" id="{82F2F10E-598E-344E-8711-D2DA018905BB}"/>
              </a:ext>
            </a:extLst>
          </p:cNvPr>
          <p:cNvPicPr>
            <a:picLocks noChangeAspect="1"/>
          </p:cNvPicPr>
          <p:nvPr/>
        </p:nvPicPr>
        <p:blipFill>
          <a:blip r:embed="rId5" cstate="screen">
            <a:alphaModFix amt="95000"/>
            <a:extLst>
              <a:ext uri="{28A0092B-C50C-407E-A947-70E740481C1C}">
                <a14:useLocalDpi xmlns:a14="http://schemas.microsoft.com/office/drawing/2010/main"/>
              </a:ext>
            </a:extLst>
          </a:blip>
          <a:stretch>
            <a:fillRect/>
          </a:stretch>
        </p:blipFill>
        <p:spPr>
          <a:xfrm>
            <a:off x="4405870" y="2503322"/>
            <a:ext cx="664703" cy="549102"/>
          </a:xfrm>
          <a:prstGeom prst="rect">
            <a:avLst/>
          </a:prstGeom>
        </p:spPr>
      </p:pic>
      <p:pic>
        <p:nvPicPr>
          <p:cNvPr id="169" name="Picture 168" descr="low-priority issue icon">
            <a:extLst>
              <a:ext uri="{FF2B5EF4-FFF2-40B4-BE49-F238E27FC236}">
                <a16:creationId xmlns:a16="http://schemas.microsoft.com/office/drawing/2014/main" id="{52E70D48-A27F-074E-87CE-16BC7126B88F}"/>
              </a:ext>
            </a:extLst>
          </p:cNvPr>
          <p:cNvPicPr>
            <a:picLocks noChangeAspect="1"/>
          </p:cNvPicPr>
          <p:nvPr/>
        </p:nvPicPr>
        <p:blipFill>
          <a:blip r:embed="rId6" cstate="screen">
            <a:alphaModFix amt="95000"/>
            <a:extLst>
              <a:ext uri="{28A0092B-C50C-407E-A947-70E740481C1C}">
                <a14:useLocalDpi xmlns:a14="http://schemas.microsoft.com/office/drawing/2010/main"/>
              </a:ext>
            </a:extLst>
          </a:blip>
          <a:stretch>
            <a:fillRect/>
          </a:stretch>
        </p:blipFill>
        <p:spPr>
          <a:xfrm>
            <a:off x="4550659" y="3391175"/>
            <a:ext cx="519914" cy="552409"/>
          </a:xfrm>
          <a:prstGeom prst="rect">
            <a:avLst/>
          </a:prstGeom>
        </p:spPr>
      </p:pic>
      <p:pic>
        <p:nvPicPr>
          <p:cNvPr id="171" name="Picture 170" descr="severe issue icon">
            <a:extLst>
              <a:ext uri="{FF2B5EF4-FFF2-40B4-BE49-F238E27FC236}">
                <a16:creationId xmlns:a16="http://schemas.microsoft.com/office/drawing/2014/main" id="{50EBA2FF-EFA9-AD45-A07B-29E59D6552C4}"/>
              </a:ext>
            </a:extLst>
          </p:cNvPr>
          <p:cNvPicPr>
            <a:picLocks noChangeAspect="1"/>
          </p:cNvPicPr>
          <p:nvPr/>
        </p:nvPicPr>
        <p:blipFill>
          <a:blip r:embed="rId7" cstate="screen">
            <a:alphaModFix amt="95000"/>
            <a:extLst>
              <a:ext uri="{28A0092B-C50C-407E-A947-70E740481C1C}">
                <a14:useLocalDpi xmlns:a14="http://schemas.microsoft.com/office/drawing/2010/main"/>
              </a:ext>
            </a:extLst>
          </a:blip>
          <a:stretch>
            <a:fillRect/>
          </a:stretch>
        </p:blipFill>
        <p:spPr>
          <a:xfrm>
            <a:off x="4434769" y="1685625"/>
            <a:ext cx="606903" cy="578003"/>
          </a:xfrm>
          <a:prstGeom prst="rect">
            <a:avLst/>
          </a:prstGeom>
        </p:spPr>
      </p:pic>
    </p:spTree>
    <p:extLst>
      <p:ext uri="{BB962C8B-B14F-4D97-AF65-F5344CB8AC3E}">
        <p14:creationId xmlns:p14="http://schemas.microsoft.com/office/powerpoint/2010/main" val="3323469198"/>
      </p:ext>
    </p:extLst>
  </p:cSld>
  <p:clrMapOvr>
    <a:masterClrMapping/>
  </p:clrMapOvr>
</p:sld>
</file>

<file path=ppt/theme/theme1.xml><?xml version="1.0" encoding="utf-8"?>
<a:theme xmlns:a="http://schemas.openxmlformats.org/drawingml/2006/main" name="Bb 16-9 light v1.1">
  <a:themeElements>
    <a:clrScheme name="Custom 4">
      <a:dk1>
        <a:srgbClr val="191B23"/>
      </a:dk1>
      <a:lt1>
        <a:srgbClr val="FFFFFF"/>
      </a:lt1>
      <a:dk2>
        <a:srgbClr val="191B23"/>
      </a:dk2>
      <a:lt2>
        <a:srgbClr val="E2E2E2"/>
      </a:lt2>
      <a:accent1>
        <a:srgbClr val="3398CC"/>
      </a:accent1>
      <a:accent2>
        <a:srgbClr val="00CC90"/>
      </a:accent2>
      <a:accent3>
        <a:srgbClr val="FFCD00"/>
      </a:accent3>
      <a:accent4>
        <a:srgbClr val="FF7F41"/>
      </a:accent4>
      <a:accent5>
        <a:srgbClr val="FF0066"/>
      </a:accent5>
      <a:accent6>
        <a:srgbClr val="C800A1"/>
      </a:accent6>
      <a:hlink>
        <a:srgbClr val="FFFFFF"/>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sq">
          <a:noFill/>
          <a:miter lim="800000"/>
        </a:ln>
        <a:effectLst/>
      </a:spPr>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defPPr algn="ctr">
          <a:defRPr dirty="0" smtClean="0">
            <a:solidFill>
              <a:schemeClr val="bg1"/>
            </a:solidFill>
            <a:latin typeface="+mj-lt"/>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37160" tIns="137160" rIns="137160" bIns="137160" rtlCol="0">
        <a:noAutofit/>
      </a:bodyPr>
      <a:lstStyle>
        <a:defPPr>
          <a:defRPr dirty="0" smtClean="0"/>
        </a:defPPr>
      </a:lstStyle>
    </a:txDef>
  </a:objectDefaults>
  <a:extraClrSchemeLst/>
  <a:extLst>
    <a:ext uri="{05A4C25C-085E-4340-85A3-A5531E510DB2}">
      <thm15:themeFamily xmlns:thm15="http://schemas.microsoft.com/office/thememl/2012/main" name="Ally-PresentationTemplate-Dark-v02" id="{2C72DFE3-88C2-E140-A588-21B841A95798}" vid="{F86769D1-65F1-7F43-84CD-59126F2ED3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131252</TotalTime>
  <Words>974</Words>
  <Application>Microsoft Macintosh PowerPoint</Application>
  <PresentationFormat>On-screen Show (16:9)</PresentationFormat>
  <Paragraphs>268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-apple-system</vt:lpstr>
      <vt:lpstr>Arial</vt:lpstr>
      <vt:lpstr>Calibri</vt:lpstr>
      <vt:lpstr>Helvetica</vt:lpstr>
      <vt:lpstr>Source Sans Pro</vt:lpstr>
      <vt:lpstr>Bb 16-9 light v1.1</vt:lpstr>
      <vt:lpstr>A Global Portrait of  Inclusive Education   </vt:lpstr>
      <vt:lpstr>Our Mission: To Learn about…</vt:lpstr>
      <vt:lpstr>The Road Traveled</vt:lpstr>
      <vt:lpstr>The Stories Shared: Tour.Ally.ac</vt:lpstr>
      <vt:lpstr>Tour Stop Activities</vt:lpstr>
      <vt:lpstr>Content Accessibility </vt:lpstr>
      <vt:lpstr>Tumultuous Terrain </vt:lpstr>
      <vt:lpstr>One Example… American State U</vt:lpstr>
      <vt:lpstr>Accessibility Data for Solutions at Scale</vt:lpstr>
      <vt:lpstr>Designing an Inclusive Learning Strategy </vt:lpstr>
      <vt:lpstr>Accessibility Data for Scalable Solutions</vt:lpstr>
      <vt:lpstr>Faculty Culture Shift</vt:lpstr>
      <vt:lpstr>Accessibility Issues Affect Everyone</vt:lpstr>
      <vt:lpstr>One Step in Front of the Other (NA-2019)</vt:lpstr>
      <vt:lpstr>Types of Files Fixed (NA-2019)</vt:lpstr>
      <vt:lpstr>Tracing the Culture Shift</vt:lpstr>
      <vt:lpstr>Strategies for Faculty Buy-in</vt:lpstr>
      <vt:lpstr>Application of UDL</vt:lpstr>
      <vt:lpstr>Diverse 21st Century Learning Needs  </vt:lpstr>
      <vt:lpstr>Multiple Modes of Representation </vt:lpstr>
      <vt:lpstr>Personalization through Learner Preference </vt:lpstr>
      <vt:lpstr>Alternative Formats</vt:lpstr>
      <vt:lpstr>Improve study practices</vt:lpstr>
      <vt:lpstr>Keep a Learning Log</vt:lpstr>
      <vt:lpstr>Increasing Learner Autonomy and Choice</vt:lpstr>
      <vt:lpstr>Types of Formats Downloaded (NA-2019)</vt:lpstr>
      <vt:lpstr>Personalizing the Learning Experience</vt:lpstr>
      <vt:lpstr>Impact of Alternative Formats on Learners with learning differences </vt:lpstr>
      <vt:lpstr>Learning Content for students with diverse needs</vt:lpstr>
      <vt:lpstr>4 Learning Benefits of Alternative Formats</vt:lpstr>
      <vt:lpstr>Strategies for Student Adoption</vt:lpstr>
      <vt:lpstr>What’s Next on the Road to IncluCity?</vt:lpstr>
      <vt:lpstr>Join the Ally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accessible learning environment</dc:title>
  <cp:lastModifiedBy>John Scott</cp:lastModifiedBy>
  <cp:revision>590</cp:revision>
  <cp:lastPrinted>2019-10-29T17:50:07Z</cp:lastPrinted>
  <dcterms:modified xsi:type="dcterms:W3CDTF">2019-11-25T21:28:30Z</dcterms:modified>
</cp:coreProperties>
</file>