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7"/>
  </p:notesMasterIdLst>
  <p:sldIdLst>
    <p:sldId id="2134806023" r:id="rId5"/>
    <p:sldId id="304" r:id="rId6"/>
    <p:sldId id="2140755444" r:id="rId7"/>
    <p:sldId id="2140755456" r:id="rId8"/>
    <p:sldId id="301" r:id="rId9"/>
    <p:sldId id="256" r:id="rId10"/>
    <p:sldId id="2140755434" r:id="rId11"/>
    <p:sldId id="2140755450" r:id="rId12"/>
    <p:sldId id="2140755451" r:id="rId13"/>
    <p:sldId id="2140755458" r:id="rId14"/>
    <p:sldId id="2140755403" r:id="rId15"/>
    <p:sldId id="2140755457" r:id="rId16"/>
    <p:sldId id="398" r:id="rId17"/>
    <p:sldId id="2140755424" r:id="rId18"/>
    <p:sldId id="2140755459" r:id="rId19"/>
    <p:sldId id="399" r:id="rId20"/>
    <p:sldId id="2140755460" r:id="rId21"/>
    <p:sldId id="426" r:id="rId22"/>
    <p:sldId id="2140755462" r:id="rId23"/>
    <p:sldId id="303" r:id="rId24"/>
    <p:sldId id="2140755449"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662557-1C58-3EDF-AB9B-9E199AE3DC01}" name="Chris Aldin" initials="CA" userId="S::chris.aldin@anthology.com::349f0e41-32fd-436c-b725-f6d9452b8ce4" providerId="AD"/>
  <p188:author id="{8420948F-108A-5C5F-5400-99DE1E96C84E}" name="Anne-Sophie De Baets" initials="AB" userId="S::annesophie.debaets@anthology.com::57953c2e-8a9a-4fb7-80b8-8018b2e8f9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BC"/>
    <a:srgbClr val="FFFFFF"/>
    <a:srgbClr val="1380BF"/>
    <a:srgbClr val="1CA9E1"/>
    <a:srgbClr val="207A7B"/>
    <a:srgbClr val="262626"/>
    <a:srgbClr val="A9D18E"/>
    <a:srgbClr val="000000"/>
    <a:srgbClr val="00DCF0"/>
    <a:srgbClr val="138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21F0E-30F4-4CF3-AA35-0780187242F3}" v="137" dt="2025-02-11T15:28:38.875"/>
    <p1510:client id="{6E26BAAD-9F46-7F4F-9756-1A52688A2DDD}" v="1506" dt="2025-02-10T15:34:33.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11799-6ECE-9943-961A-2E56CE7990B9}"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18F33-C558-5449-9D1D-1361F6E08DE1}" type="slidenum">
              <a:rPr lang="en-US" smtClean="0"/>
              <a:t>‹#›</a:t>
            </a:fld>
            <a:endParaRPr lang="en-US"/>
          </a:p>
        </p:txBody>
      </p:sp>
    </p:spTree>
    <p:extLst>
      <p:ext uri="{BB962C8B-B14F-4D97-AF65-F5344CB8AC3E}">
        <p14:creationId xmlns:p14="http://schemas.microsoft.com/office/powerpoint/2010/main" val="324165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D755BB8-036D-46DB-A5AB-540BFCA7C15B}" type="slidenum">
              <a:rPr lang="en-US" smtClean="0"/>
              <a:pPr/>
              <a:t>1</a:t>
            </a:fld>
            <a:endParaRPr lang="en-US"/>
          </a:p>
        </p:txBody>
      </p:sp>
      <p:sp>
        <p:nvSpPr>
          <p:cNvPr id="5" name="Slide Image Placeholder 4">
            <a:extLst>
              <a:ext uri="{FF2B5EF4-FFF2-40B4-BE49-F238E27FC236}">
                <a16:creationId xmlns:a16="http://schemas.microsoft.com/office/drawing/2014/main" id="{1B51703C-1AA9-0A40-622E-5DD78FB9ABF6}"/>
              </a:ext>
            </a:extLst>
          </p:cNvPr>
          <p:cNvSpPr>
            <a:spLocks noGrp="1" noRot="1" noChangeAspect="1"/>
          </p:cNvSpPr>
          <p:nvPr>
            <p:ph type="sldImg"/>
          </p:nvPr>
        </p:nvSpPr>
        <p:spPr>
          <a:xfrm>
            <a:off x="685800" y="601663"/>
            <a:ext cx="3251200" cy="1828800"/>
          </a:xfrm>
        </p:spPr>
      </p:sp>
      <p:sp>
        <p:nvSpPr>
          <p:cNvPr id="6" name="Notes Placeholder 5">
            <a:extLst>
              <a:ext uri="{FF2B5EF4-FFF2-40B4-BE49-F238E27FC236}">
                <a16:creationId xmlns:a16="http://schemas.microsoft.com/office/drawing/2014/main" id="{6AEB1869-A20D-AEA7-04D8-6567F8DCC5B7}"/>
              </a:ext>
            </a:extLst>
          </p:cNvPr>
          <p:cNvSpPr>
            <a:spLocks noGrp="1"/>
          </p:cNvSpPr>
          <p:nvPr>
            <p:ph type="body" idx="1"/>
          </p:nvPr>
        </p:nvSpPr>
        <p:spPr/>
        <p:txBody>
          <a:bodyPr/>
          <a:lstStyle/>
          <a:p>
            <a:r>
              <a:rPr lang="en-US"/>
              <a:t>dd</a:t>
            </a:r>
          </a:p>
        </p:txBody>
      </p:sp>
    </p:spTree>
    <p:extLst>
      <p:ext uri="{BB962C8B-B14F-4D97-AF65-F5344CB8AC3E}">
        <p14:creationId xmlns:p14="http://schemas.microsoft.com/office/powerpoint/2010/main" val="398312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418F33-C558-5449-9D1D-1361F6E08DE1}" type="slidenum">
              <a:rPr lang="en-US" smtClean="0"/>
              <a:t>4</a:t>
            </a:fld>
            <a:endParaRPr lang="en-US"/>
          </a:p>
        </p:txBody>
      </p:sp>
    </p:spTree>
    <p:extLst>
      <p:ext uri="{BB962C8B-B14F-4D97-AF65-F5344CB8AC3E}">
        <p14:creationId xmlns:p14="http://schemas.microsoft.com/office/powerpoint/2010/main" val="340031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a:p>
        </p:txBody>
      </p:sp>
      <p:sp>
        <p:nvSpPr>
          <p:cNvPr id="4" name="Slide Number Placeholder 3"/>
          <p:cNvSpPr>
            <a:spLocks noGrp="1"/>
          </p:cNvSpPr>
          <p:nvPr>
            <p:ph type="sldNum" sz="quarter" idx="5"/>
          </p:nvPr>
        </p:nvSpPr>
        <p:spPr/>
        <p:txBody>
          <a:bodyPr/>
          <a:lstStyle/>
          <a:p>
            <a:fld id="{E80AF44B-F60D-9747-8A02-EEBAADAA7A16}" type="slidenum">
              <a:rPr lang="en-CO" smtClean="0"/>
              <a:t>6</a:t>
            </a:fld>
            <a:endParaRPr lang="en-CO"/>
          </a:p>
        </p:txBody>
      </p:sp>
    </p:spTree>
    <p:extLst>
      <p:ext uri="{BB962C8B-B14F-4D97-AF65-F5344CB8AC3E}">
        <p14:creationId xmlns:p14="http://schemas.microsoft.com/office/powerpoint/2010/main" val="30510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02CF8-E089-834E-3D6E-48C9C17FC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0E081-3960-6094-C401-EC109CE87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2A546-D519-92B5-127C-F359282E038F}"/>
              </a:ext>
            </a:extLst>
          </p:cNvPr>
          <p:cNvSpPr>
            <a:spLocks noGrp="1"/>
          </p:cNvSpPr>
          <p:nvPr>
            <p:ph type="body" idx="1"/>
          </p:nvPr>
        </p:nvSpPr>
        <p:spPr/>
        <p:txBody>
          <a:bodyPr/>
          <a:lstStyle/>
          <a:p>
            <a:endParaRPr lang="en-CO"/>
          </a:p>
        </p:txBody>
      </p:sp>
      <p:sp>
        <p:nvSpPr>
          <p:cNvPr id="4" name="Slide Number Placeholder 3">
            <a:extLst>
              <a:ext uri="{FF2B5EF4-FFF2-40B4-BE49-F238E27FC236}">
                <a16:creationId xmlns:a16="http://schemas.microsoft.com/office/drawing/2014/main" id="{A6DBE6B3-A1A3-7E2E-6E22-517C097CC0BC}"/>
              </a:ext>
            </a:extLst>
          </p:cNvPr>
          <p:cNvSpPr>
            <a:spLocks noGrp="1"/>
          </p:cNvSpPr>
          <p:nvPr>
            <p:ph type="sldNum" sz="quarter" idx="5"/>
          </p:nvPr>
        </p:nvSpPr>
        <p:spPr/>
        <p:txBody>
          <a:bodyPr/>
          <a:lstStyle/>
          <a:p>
            <a:fld id="{E80AF44B-F60D-9747-8A02-EEBAADAA7A16}" type="slidenum">
              <a:rPr lang="en-CO" smtClean="0"/>
              <a:t>10</a:t>
            </a:fld>
            <a:endParaRPr lang="en-CO"/>
          </a:p>
        </p:txBody>
      </p:sp>
    </p:spTree>
    <p:extLst>
      <p:ext uri="{BB962C8B-B14F-4D97-AF65-F5344CB8AC3E}">
        <p14:creationId xmlns:p14="http://schemas.microsoft.com/office/powerpoint/2010/main" val="183896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17134-AF23-9AD8-E384-2F8864DAD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D5F6E-E8E2-4FD5-B644-183F2D972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42CB9-F6AA-3EDE-90BC-35C5FCB3993C}"/>
              </a:ext>
            </a:extLst>
          </p:cNvPr>
          <p:cNvSpPr>
            <a:spLocks noGrp="1"/>
          </p:cNvSpPr>
          <p:nvPr>
            <p:ph type="body" idx="1"/>
          </p:nvPr>
        </p:nvSpPr>
        <p:spPr/>
        <p:txBody>
          <a:bodyPr/>
          <a:lstStyle/>
          <a:p>
            <a:endParaRPr lang="en-CO"/>
          </a:p>
        </p:txBody>
      </p:sp>
      <p:sp>
        <p:nvSpPr>
          <p:cNvPr id="4" name="Slide Number Placeholder 3">
            <a:extLst>
              <a:ext uri="{FF2B5EF4-FFF2-40B4-BE49-F238E27FC236}">
                <a16:creationId xmlns:a16="http://schemas.microsoft.com/office/drawing/2014/main" id="{5D508ABB-B224-3888-73E5-BF58F3A805DB}"/>
              </a:ext>
            </a:extLst>
          </p:cNvPr>
          <p:cNvSpPr>
            <a:spLocks noGrp="1"/>
          </p:cNvSpPr>
          <p:nvPr>
            <p:ph type="sldNum" sz="quarter" idx="5"/>
          </p:nvPr>
        </p:nvSpPr>
        <p:spPr/>
        <p:txBody>
          <a:bodyPr/>
          <a:lstStyle/>
          <a:p>
            <a:fld id="{E80AF44B-F60D-9747-8A02-EEBAADAA7A16}" type="slidenum">
              <a:rPr lang="en-CO" smtClean="0"/>
              <a:t>19</a:t>
            </a:fld>
            <a:endParaRPr lang="en-CO"/>
          </a:p>
        </p:txBody>
      </p:sp>
    </p:spTree>
    <p:extLst>
      <p:ext uri="{BB962C8B-B14F-4D97-AF65-F5344CB8AC3E}">
        <p14:creationId xmlns:p14="http://schemas.microsoft.com/office/powerpoint/2010/main" val="2724951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BF20-83E7-6BA8-8D84-C08F816665F9}"/>
              </a:ext>
            </a:extLst>
          </p:cNvPr>
          <p:cNvSpPr>
            <a:spLocks noGrp="1"/>
          </p:cNvSpPr>
          <p:nvPr>
            <p:ph type="ctrTitle"/>
          </p:nvPr>
        </p:nvSpPr>
        <p:spPr>
          <a:xfrm>
            <a:off x="733069" y="2394065"/>
            <a:ext cx="7536873" cy="1340341"/>
          </a:xfrm>
        </p:spPr>
        <p:txBody>
          <a:bodyPr anchor="b">
            <a:no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DFC1E572-C003-EE48-42B6-EA01B50DD763}"/>
              </a:ext>
            </a:extLst>
          </p:cNvPr>
          <p:cNvSpPr>
            <a:spLocks noGrp="1"/>
          </p:cNvSpPr>
          <p:nvPr>
            <p:ph type="subTitle" idx="1"/>
          </p:nvPr>
        </p:nvSpPr>
        <p:spPr>
          <a:xfrm>
            <a:off x="733069" y="3826482"/>
            <a:ext cx="753687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FC88E6-3611-1C1B-BBC5-5708218F6FFA}"/>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5" name="Footer Placeholder 4">
            <a:extLst>
              <a:ext uri="{FF2B5EF4-FFF2-40B4-BE49-F238E27FC236}">
                <a16:creationId xmlns:a16="http://schemas.microsoft.com/office/drawing/2014/main" id="{4C607585-8B5C-EAF1-9F4D-875C84DAA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F7FBD-3B70-84E9-B072-EF35C927765B}"/>
              </a:ext>
            </a:extLst>
          </p:cNvPr>
          <p:cNvSpPr>
            <a:spLocks noGrp="1"/>
          </p:cNvSpPr>
          <p:nvPr>
            <p:ph type="sldNum" sz="quarter" idx="12"/>
          </p:nvPr>
        </p:nvSpPr>
        <p:spPr/>
        <p:txBody>
          <a:bodyPr/>
          <a:lstStyle/>
          <a:p>
            <a:fld id="{57ECF1B1-D865-4903-9D1B-511C07187141}" type="slidenum">
              <a:rPr lang="en-US" smtClean="0"/>
              <a:t>‹#›</a:t>
            </a:fld>
            <a:endParaRPr lang="en-US"/>
          </a:p>
        </p:txBody>
      </p:sp>
      <p:sp>
        <p:nvSpPr>
          <p:cNvPr id="8" name="Rectangle 7">
            <a:extLst>
              <a:ext uri="{FF2B5EF4-FFF2-40B4-BE49-F238E27FC236}">
                <a16:creationId xmlns:a16="http://schemas.microsoft.com/office/drawing/2014/main" id="{B7AE2265-A52C-7D06-ACE0-1519F7BA862F}"/>
              </a:ext>
            </a:extLst>
          </p:cNvPr>
          <p:cNvSpPr/>
          <p:nvPr userDrawn="1"/>
        </p:nvSpPr>
        <p:spPr>
          <a:xfrm>
            <a:off x="9375560" y="2971800"/>
            <a:ext cx="847939" cy="3886200"/>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C8F973-20A0-5A0A-51FA-4D59C5FF7ABD}"/>
              </a:ext>
            </a:extLst>
          </p:cNvPr>
          <p:cNvSpPr/>
          <p:nvPr userDrawn="1"/>
        </p:nvSpPr>
        <p:spPr>
          <a:xfrm>
            <a:off x="10610992" y="0"/>
            <a:ext cx="847939" cy="6858000"/>
          </a:xfrm>
          <a:prstGeom prst="rect">
            <a:avLst/>
          </a:prstGeom>
          <a:solidFill>
            <a:srgbClr val="138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F2D9DD76-BA4A-7800-4BE2-0EDB60480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069" y="1374604"/>
            <a:ext cx="3664364" cy="648949"/>
          </a:xfrm>
          <a:prstGeom prst="rect">
            <a:avLst/>
          </a:prstGeom>
        </p:spPr>
      </p:pic>
    </p:spTree>
    <p:extLst>
      <p:ext uri="{BB962C8B-B14F-4D97-AF65-F5344CB8AC3E}">
        <p14:creationId xmlns:p14="http://schemas.microsoft.com/office/powerpoint/2010/main" val="161327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08AF-4560-8A7B-B9FD-E715CB4DA9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2459F-1E9E-53AC-289B-4C04BBAA9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B88FB-E1F1-73A3-B1B4-047471430695}"/>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5" name="Footer Placeholder 4">
            <a:extLst>
              <a:ext uri="{FF2B5EF4-FFF2-40B4-BE49-F238E27FC236}">
                <a16:creationId xmlns:a16="http://schemas.microsoft.com/office/drawing/2014/main" id="{CA09F5D2-9E47-E4FF-E976-486CED676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C74DC-CD6C-1843-1F1E-1FE69D180115}"/>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94507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F1A4D-80AC-F9C3-2835-966CC75C1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AEA0AA-908F-F254-E2A2-83E92653A2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CDA23-095A-9B59-10EE-C3E8018DCFE8}"/>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5" name="Footer Placeholder 4">
            <a:extLst>
              <a:ext uri="{FF2B5EF4-FFF2-40B4-BE49-F238E27FC236}">
                <a16:creationId xmlns:a16="http://schemas.microsoft.com/office/drawing/2014/main" id="{1FAB5BAD-5DEC-E405-DFBA-0A1AE6139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A932C-4FCF-607C-C664-D89300701CC2}"/>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96576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4361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996602-828D-4E77-655E-78FEC497DCA2}"/>
              </a:ext>
            </a:extLst>
          </p:cNvPr>
          <p:cNvSpPr/>
          <p:nvPr userDrawn="1"/>
        </p:nvSpPr>
        <p:spPr>
          <a:xfrm>
            <a:off x="6438900" y="0"/>
            <a:ext cx="57531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685801" y="4803141"/>
            <a:ext cx="4724400" cy="1371600"/>
          </a:xfrm>
          <a:noFill/>
        </p:spPr>
        <p:txBody>
          <a:bodyPr lIns="0" tIns="0" rIns="0" bIns="0">
            <a:normAutofit/>
          </a:bodyPr>
          <a:lstStyle>
            <a:lvl1pPr marL="0" indent="0">
              <a:buNone/>
              <a:defRPr sz="1800" b="0" i="0" baseline="0">
                <a:solidFill>
                  <a:schemeClr val="tx1"/>
                </a:solidFill>
                <a:latin typeface="+mn-lt"/>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13">
            <a:extLst>
              <a:ext uri="{FF2B5EF4-FFF2-40B4-BE49-F238E27FC236}">
                <a16:creationId xmlns:a16="http://schemas.microsoft.com/office/drawing/2014/main" id="{AA1EFF29-0E02-914A-BECC-F55754ACA032}"/>
              </a:ext>
            </a:extLst>
          </p:cNvPr>
          <p:cNvSpPr>
            <a:spLocks noGrp="1"/>
          </p:cNvSpPr>
          <p:nvPr>
            <p:ph type="body" sz="quarter" idx="13"/>
          </p:nvPr>
        </p:nvSpPr>
        <p:spPr>
          <a:xfrm>
            <a:off x="685801" y="1512887"/>
            <a:ext cx="4724400" cy="3107373"/>
          </a:xfrm>
        </p:spPr>
        <p:txBody>
          <a:bodyPr lIns="0" tIns="0" rIns="0" bIns="0" anchor="b" anchorCtr="0">
            <a:normAutofit/>
          </a:bodyPr>
          <a:lstStyle>
            <a:lvl1pPr marL="0" indent="0">
              <a:lnSpc>
                <a:spcPct val="90000"/>
              </a:lnSpc>
              <a:spcBef>
                <a:spcPts val="0"/>
              </a:spcBef>
              <a:spcAft>
                <a:spcPts val="0"/>
              </a:spcAft>
              <a:buFontTx/>
              <a:buNone/>
              <a:defRPr sz="4800" b="0" i="0" baseline="0">
                <a:solidFill>
                  <a:schemeClr val="tx1"/>
                </a:solidFill>
                <a:latin typeface="+mj-lt"/>
                <a:ea typeface="Roboto Slab Light"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33387562-FA2E-402B-281C-C4017776469C}"/>
              </a:ext>
            </a:extLst>
          </p:cNvPr>
          <p:cNvSpPr>
            <a:spLocks noGrp="1"/>
          </p:cNvSpPr>
          <p:nvPr>
            <p:ph type="pic" sz="quarter" idx="16"/>
          </p:nvPr>
        </p:nvSpPr>
        <p:spPr>
          <a:xfrm>
            <a:off x="6096002" y="685801"/>
            <a:ext cx="4495794" cy="5488940"/>
          </a:xfrm>
        </p:spPr>
        <p:txBody>
          <a:bodyPr anchor="ctr">
            <a:normAutofit/>
          </a:bodyPr>
          <a:lstStyle>
            <a:lvl1pPr marL="0" indent="0" algn="ctr">
              <a:buFontTx/>
              <a:buNone/>
              <a:defRPr sz="2800">
                <a:solidFill>
                  <a:schemeClr val="bg1"/>
                </a:solidFill>
              </a:defRPr>
            </a:lvl1pPr>
          </a:lstStyle>
          <a:p>
            <a:r>
              <a:rPr lang="en-US"/>
              <a:t>Click icon to add picture</a:t>
            </a:r>
          </a:p>
        </p:txBody>
      </p:sp>
      <p:pic>
        <p:nvPicPr>
          <p:cNvPr id="2" name="Picture 1">
            <a:extLst>
              <a:ext uri="{FF2B5EF4-FFF2-40B4-BE49-F238E27FC236}">
                <a16:creationId xmlns:a16="http://schemas.microsoft.com/office/drawing/2014/main" id="{EE56CC36-C49C-E19D-9390-CD6DE4BE7466}"/>
              </a:ext>
            </a:extLst>
          </p:cNvPr>
          <p:cNvPicPr>
            <a:picLocks noChangeAspect="1"/>
          </p:cNvPicPr>
          <p:nvPr userDrawn="1"/>
        </p:nvPicPr>
        <p:blipFill>
          <a:blip r:embed="rId2"/>
          <a:srcRect/>
          <a:stretch/>
        </p:blipFill>
        <p:spPr>
          <a:xfrm>
            <a:off x="688415" y="685800"/>
            <a:ext cx="2436637" cy="596900"/>
          </a:xfrm>
          <a:prstGeom prst="rect">
            <a:avLst/>
          </a:prstGeom>
        </p:spPr>
      </p:pic>
      <p:sp>
        <p:nvSpPr>
          <p:cNvPr id="3" name="Rectangle 2">
            <a:extLst>
              <a:ext uri="{FF2B5EF4-FFF2-40B4-BE49-F238E27FC236}">
                <a16:creationId xmlns:a16="http://schemas.microsoft.com/office/drawing/2014/main" id="{C8100CEA-A0B7-B29F-A351-297278002686}"/>
              </a:ext>
            </a:extLst>
          </p:cNvPr>
          <p:cNvSpPr/>
          <p:nvPr userDrawn="1"/>
        </p:nvSpPr>
        <p:spPr>
          <a:xfrm flipH="1" flipV="1">
            <a:off x="11826240" y="4000499"/>
            <a:ext cx="365760" cy="2857500"/>
          </a:xfrm>
          <a:prstGeom prst="rect">
            <a:avLst/>
          </a:prstGeom>
          <a:solidFill>
            <a:srgbClr val="F7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4B7DC5-86C6-5710-3A34-8B1461F6512E}"/>
              </a:ext>
            </a:extLst>
          </p:cNvPr>
          <p:cNvSpPr/>
          <p:nvPr userDrawn="1"/>
        </p:nvSpPr>
        <p:spPr>
          <a:xfrm flipH="1" flipV="1">
            <a:off x="10934694" y="2271251"/>
            <a:ext cx="731520" cy="4586747"/>
          </a:xfrm>
          <a:prstGeom prst="rect">
            <a:avLst/>
          </a:prstGeom>
          <a:solidFill>
            <a:srgbClr val="B8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3322DAC8-267B-64FE-2FE2-D167DF6613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8341" t="39189"/>
          <a:stretch/>
        </p:blipFill>
        <p:spPr>
          <a:xfrm>
            <a:off x="11826240" y="4000498"/>
            <a:ext cx="365760" cy="2857501"/>
          </a:xfrm>
          <a:prstGeom prst="rect">
            <a:avLst/>
          </a:prstGeom>
        </p:spPr>
      </p:pic>
      <p:pic>
        <p:nvPicPr>
          <p:cNvPr id="7" name="Picture 6" descr="Background pattern&#10;&#10;Description automatically generated">
            <a:extLst>
              <a:ext uri="{FF2B5EF4-FFF2-40B4-BE49-F238E27FC236}">
                <a16:creationId xmlns:a16="http://schemas.microsoft.com/office/drawing/2014/main" id="{EC18659E-294C-0EF6-2835-519911D3B8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533" t="41337" r="14453"/>
          <a:stretch/>
        </p:blipFill>
        <p:spPr>
          <a:xfrm>
            <a:off x="10934694" y="2271250"/>
            <a:ext cx="731520" cy="4586749"/>
          </a:xfrm>
          <a:prstGeom prst="rect">
            <a:avLst/>
          </a:prstGeom>
        </p:spPr>
      </p:pic>
    </p:spTree>
    <p:extLst>
      <p:ext uri="{BB962C8B-B14F-4D97-AF65-F5344CB8AC3E}">
        <p14:creationId xmlns:p14="http://schemas.microsoft.com/office/powerpoint/2010/main" val="3165767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pic>
        <p:nvPicPr>
          <p:cNvPr id="8" name="Picture 7" descr="A black and blue rectangle with white text&#10;&#10;Description automatically generated">
            <a:extLst>
              <a:ext uri="{FF2B5EF4-FFF2-40B4-BE49-F238E27FC236}">
                <a16:creationId xmlns:a16="http://schemas.microsoft.com/office/drawing/2014/main" id="{D9FC6FAE-4D82-3024-8E18-4AF28F363F5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2883"/>
          <a:stretch/>
        </p:blipFill>
        <p:spPr>
          <a:xfrm>
            <a:off x="-1" y="824"/>
            <a:ext cx="12555469" cy="6857176"/>
          </a:xfrm>
          <a:prstGeom prst="rect">
            <a:avLst/>
          </a:prstGeom>
        </p:spPr>
      </p:pic>
      <p:sp>
        <p:nvSpPr>
          <p:cNvPr id="5" name="Title 1">
            <a:extLst>
              <a:ext uri="{FF2B5EF4-FFF2-40B4-BE49-F238E27FC236}">
                <a16:creationId xmlns:a16="http://schemas.microsoft.com/office/drawing/2014/main" id="{2B137CE2-5F7F-A745-CBA0-C99E87DC648F}"/>
              </a:ext>
            </a:extLst>
          </p:cNvPr>
          <p:cNvSpPr>
            <a:spLocks noGrp="1"/>
          </p:cNvSpPr>
          <p:nvPr>
            <p:ph type="title"/>
          </p:nvPr>
        </p:nvSpPr>
        <p:spPr>
          <a:xfrm>
            <a:off x="685800" y="1943329"/>
            <a:ext cx="9035716" cy="1855291"/>
          </a:xfrm>
        </p:spPr>
        <p:txBody>
          <a:bodyPr vert="horz" anchor="t" anchorCtr="0">
            <a:normAutofit/>
          </a:bodyPr>
          <a:lstStyle>
            <a:lvl1pPr>
              <a:lnSpc>
                <a:spcPct val="90000"/>
              </a:lnSpc>
              <a:spcAft>
                <a:spcPts val="0"/>
              </a:spcAft>
              <a:defRPr sz="6000">
                <a:solidFill>
                  <a:schemeClr val="bg1"/>
                </a:solidFill>
              </a:defRPr>
            </a:lvl1pPr>
          </a:lstStyle>
          <a:p>
            <a:r>
              <a:rPr lang="en-US"/>
              <a:t>Click to edit Master title style</a:t>
            </a:r>
          </a:p>
        </p:txBody>
      </p:sp>
      <p:sp>
        <p:nvSpPr>
          <p:cNvPr id="6" name="Text Placeholder 6">
            <a:extLst>
              <a:ext uri="{FF2B5EF4-FFF2-40B4-BE49-F238E27FC236}">
                <a16:creationId xmlns:a16="http://schemas.microsoft.com/office/drawing/2014/main" id="{20A71B97-8E36-31D7-5AF0-480F2CFA24B7}"/>
              </a:ext>
            </a:extLst>
          </p:cNvPr>
          <p:cNvSpPr>
            <a:spLocks noGrp="1"/>
          </p:cNvSpPr>
          <p:nvPr>
            <p:ph type="body" sz="quarter" idx="15"/>
          </p:nvPr>
        </p:nvSpPr>
        <p:spPr>
          <a:xfrm>
            <a:off x="666549" y="4487571"/>
            <a:ext cx="7690051" cy="1648462"/>
          </a:xfrm>
          <a:noFill/>
        </p:spPr>
        <p:txBody>
          <a:bodyPr lIns="0" tIns="0" rIns="0" bIns="0">
            <a:normAutofit/>
          </a:bodyPr>
          <a:lstStyle>
            <a:lvl1pPr marL="0" indent="0">
              <a:buNone/>
              <a:defRPr sz="2800" b="0" i="0" baseline="0">
                <a:solidFill>
                  <a:schemeClr val="bg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Rectangle 2">
            <a:extLst>
              <a:ext uri="{FF2B5EF4-FFF2-40B4-BE49-F238E27FC236}">
                <a16:creationId xmlns:a16="http://schemas.microsoft.com/office/drawing/2014/main" id="{991F22E3-6905-F94E-D5F3-665EAC8FBD52}"/>
              </a:ext>
            </a:extLst>
          </p:cNvPr>
          <p:cNvSpPr/>
          <p:nvPr userDrawn="1"/>
        </p:nvSpPr>
        <p:spPr>
          <a:xfrm>
            <a:off x="9462052" y="4979504"/>
            <a:ext cx="2385391" cy="983974"/>
          </a:xfrm>
          <a:prstGeom prst="rect">
            <a:avLst/>
          </a:prstGeom>
          <a:solidFill>
            <a:srgbClr val="0054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590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pic>
        <p:nvPicPr>
          <p:cNvPr id="3" name="Picture 2" descr="A person talking to a group of people&#10;&#10;Description automatically generated">
            <a:extLst>
              <a:ext uri="{FF2B5EF4-FFF2-40B4-BE49-F238E27FC236}">
                <a16:creationId xmlns:a16="http://schemas.microsoft.com/office/drawing/2014/main" id="{1CD84471-6698-CFB3-57BB-F2D5F4D99CEB}"/>
              </a:ext>
            </a:extLst>
          </p:cNvPr>
          <p:cNvPicPr>
            <a:picLocks noChangeAspect="1"/>
          </p:cNvPicPr>
          <p:nvPr userDrawn="1"/>
        </p:nvPicPr>
        <p:blipFill>
          <a:blip r:embed="rId2">
            <a:extLst>
              <a:ext uri="{28A0092B-C50C-407E-A947-70E740481C1C}">
                <a14:useLocalDpi xmlns:a14="http://schemas.microsoft.com/office/drawing/2010/main" val="0"/>
              </a:ext>
            </a:extLst>
          </a:blip>
          <a:srcRect l="42441"/>
          <a:stretch/>
        </p:blipFill>
        <p:spPr>
          <a:xfrm>
            <a:off x="5175114" y="824"/>
            <a:ext cx="7018351" cy="6857176"/>
          </a:xfrm>
          <a:prstGeom prst="rect">
            <a:avLst/>
          </a:prstGeom>
        </p:spPr>
      </p:pic>
      <p:sp>
        <p:nvSpPr>
          <p:cNvPr id="12" name="Title 1">
            <a:extLst>
              <a:ext uri="{FF2B5EF4-FFF2-40B4-BE49-F238E27FC236}">
                <a16:creationId xmlns:a16="http://schemas.microsoft.com/office/drawing/2014/main" id="{90ACE658-F203-078B-7F37-B1A1A7BB8473}"/>
              </a:ext>
            </a:extLst>
          </p:cNvPr>
          <p:cNvSpPr>
            <a:spLocks noGrp="1"/>
          </p:cNvSpPr>
          <p:nvPr>
            <p:ph type="title"/>
          </p:nvPr>
        </p:nvSpPr>
        <p:spPr>
          <a:xfrm>
            <a:off x="685801" y="1206000"/>
            <a:ext cx="5607995" cy="1855291"/>
          </a:xfrm>
        </p:spPr>
        <p:txBody>
          <a:bodyPr anchor="b" anchorCtr="0"/>
          <a:lstStyle>
            <a:lvl1pPr>
              <a:lnSpc>
                <a:spcPct val="90000"/>
              </a:lnSpc>
              <a:spcAft>
                <a:spcPts val="0"/>
              </a:spcAft>
              <a:defRPr sz="4800">
                <a:solidFill>
                  <a:schemeClr val="tx1"/>
                </a:solidFill>
              </a:defRPr>
            </a:lvl1pPr>
          </a:lstStyle>
          <a:p>
            <a:r>
              <a:rPr lang="en-US"/>
              <a:t>Click to edit Master title style</a:t>
            </a:r>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685800" y="3241632"/>
            <a:ext cx="5102157" cy="1113968"/>
          </a:xfrm>
          <a:noFill/>
        </p:spPr>
        <p:txBody>
          <a:bodyPr lIns="0" tIns="0" rIns="0" bIns="0">
            <a:normAutofit/>
          </a:bodyPr>
          <a:lstStyle>
            <a:lvl1pPr marL="0" indent="0">
              <a:buNone/>
              <a:defRPr sz="2400" b="0" i="0" baseline="0">
                <a:solidFill>
                  <a:schemeClr val="tx1"/>
                </a:solidFill>
                <a:latin typeface="Inter" panose="02000503000000020004" pitchFamily="2" charset="0"/>
                <a:ea typeface="Inter" panose="02000503000000020004" pitchFamily="2"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5" name="Picture 4" descr="A blue and black rectangle with numbers&#10;&#10;Description automatically generated">
            <a:extLst>
              <a:ext uri="{FF2B5EF4-FFF2-40B4-BE49-F238E27FC236}">
                <a16:creationId xmlns:a16="http://schemas.microsoft.com/office/drawing/2014/main" id="{5D2F84E3-587D-B9ED-8810-5B0093D8E7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972" y="5408579"/>
            <a:ext cx="1908305" cy="831717"/>
          </a:xfrm>
          <a:prstGeom prst="rect">
            <a:avLst/>
          </a:prstGeom>
        </p:spPr>
      </p:pic>
    </p:spTree>
    <p:extLst>
      <p:ext uri="{BB962C8B-B14F-4D97-AF65-F5344CB8AC3E}">
        <p14:creationId xmlns:p14="http://schemas.microsoft.com/office/powerpoint/2010/main" val="3609228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108204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44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ight photo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85800" y="291162"/>
            <a:ext cx="5067300" cy="649224"/>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89088"/>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438900" y="0"/>
            <a:ext cx="5067300" cy="6172200"/>
          </a:xfrm>
        </p:spPr>
        <p:txBody>
          <a:bodyPr anchor="ctr"/>
          <a:lstStyle>
            <a:lvl1pPr marL="0" indent="0" algn="ctr">
              <a:buFontTx/>
              <a:buNone/>
              <a:defRPr/>
            </a:lvl1pPr>
          </a:lstStyle>
          <a:p>
            <a:r>
              <a:rPr lang="en-US"/>
              <a:t>Click icon to add picture</a:t>
            </a:r>
          </a:p>
        </p:txBody>
      </p:sp>
      <p:pic>
        <p:nvPicPr>
          <p:cNvPr id="2" name="Graphic 1">
            <a:extLst>
              <a:ext uri="{FF2B5EF4-FFF2-40B4-BE49-F238E27FC236}">
                <a16:creationId xmlns:a16="http://schemas.microsoft.com/office/drawing/2014/main" id="{58DD8B6D-55BD-7FA1-E6B6-52E8EFA2C0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171945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DF31-44DB-FEF6-2B6F-C76D65FD4E1A}"/>
              </a:ext>
            </a:extLst>
          </p:cNvPr>
          <p:cNvSpPr>
            <a:spLocks noGrp="1"/>
          </p:cNvSpPr>
          <p:nvPr>
            <p:ph type="title"/>
          </p:nvPr>
        </p:nvSpPr>
        <p:spPr>
          <a:xfrm>
            <a:off x="228600" y="224780"/>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74F6BC5-B24E-9A5A-42FC-EB5F0CF09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F1CB5-6165-F1F4-84A5-CDF318AE8A1A}"/>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5" name="Footer Placeholder 4">
            <a:extLst>
              <a:ext uri="{FF2B5EF4-FFF2-40B4-BE49-F238E27FC236}">
                <a16:creationId xmlns:a16="http://schemas.microsoft.com/office/drawing/2014/main" id="{35B69D07-5D15-E112-5A49-49F4C9B92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11BD9-BA63-CD1A-1A1D-1ECC312694FB}"/>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8148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37F6A0-B305-7FBF-76BF-007E9DFD2677}"/>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5" name="Footer Placeholder 4">
            <a:extLst>
              <a:ext uri="{FF2B5EF4-FFF2-40B4-BE49-F238E27FC236}">
                <a16:creationId xmlns:a16="http://schemas.microsoft.com/office/drawing/2014/main" id="{93B9A4BC-483C-66A5-5D49-89C1D03E3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68CF5-6BEE-F871-BADA-B764233E95B3}"/>
              </a:ext>
            </a:extLst>
          </p:cNvPr>
          <p:cNvSpPr>
            <a:spLocks noGrp="1"/>
          </p:cNvSpPr>
          <p:nvPr>
            <p:ph type="sldNum" sz="quarter" idx="12"/>
          </p:nvPr>
        </p:nvSpPr>
        <p:spPr/>
        <p:txBody>
          <a:bodyPr/>
          <a:lstStyle/>
          <a:p>
            <a:fld id="{57ECF1B1-D865-4903-9D1B-511C07187141}" type="slidenum">
              <a:rPr lang="en-US" smtClean="0"/>
              <a:t>‹#›</a:t>
            </a:fld>
            <a:endParaRPr lang="en-US"/>
          </a:p>
        </p:txBody>
      </p:sp>
      <p:sp>
        <p:nvSpPr>
          <p:cNvPr id="7" name="Rectangle 6">
            <a:extLst>
              <a:ext uri="{FF2B5EF4-FFF2-40B4-BE49-F238E27FC236}">
                <a16:creationId xmlns:a16="http://schemas.microsoft.com/office/drawing/2014/main" id="{D8645631-2D79-39A8-9F34-12976377D9CD}"/>
              </a:ext>
            </a:extLst>
          </p:cNvPr>
          <p:cNvSpPr/>
          <p:nvPr userDrawn="1"/>
        </p:nvSpPr>
        <p:spPr>
          <a:xfrm>
            <a:off x="9334500" y="0"/>
            <a:ext cx="2857500" cy="6858000"/>
          </a:xfrm>
          <a:prstGeom prst="rect">
            <a:avLst/>
          </a:prstGeom>
          <a:solidFill>
            <a:srgbClr val="005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F1CA74E-8FC5-D28A-B95D-5FE453E11E31}"/>
              </a:ext>
            </a:extLst>
          </p:cNvPr>
          <p:cNvSpPr>
            <a:spLocks noGrp="1"/>
          </p:cNvSpPr>
          <p:nvPr>
            <p:ph type="ctrTitle"/>
          </p:nvPr>
        </p:nvSpPr>
        <p:spPr>
          <a:xfrm>
            <a:off x="733069" y="2394065"/>
            <a:ext cx="7536873" cy="1340341"/>
          </a:xfrm>
        </p:spPr>
        <p:txBody>
          <a:bodyPr anchor="b">
            <a:noAutofit/>
          </a:bodyPr>
          <a:lstStyle>
            <a:lvl1pPr algn="l">
              <a:defRPr sz="4800"/>
            </a:lvl1pPr>
          </a:lstStyle>
          <a:p>
            <a:r>
              <a:rPr lang="en-US"/>
              <a:t>Click to edit Master title style</a:t>
            </a:r>
          </a:p>
        </p:txBody>
      </p:sp>
      <p:sp>
        <p:nvSpPr>
          <p:cNvPr id="12" name="Subtitle 2">
            <a:extLst>
              <a:ext uri="{FF2B5EF4-FFF2-40B4-BE49-F238E27FC236}">
                <a16:creationId xmlns:a16="http://schemas.microsoft.com/office/drawing/2014/main" id="{8A677825-38A8-8B63-D109-37D8E86DE533}"/>
              </a:ext>
            </a:extLst>
          </p:cNvPr>
          <p:cNvSpPr>
            <a:spLocks noGrp="1"/>
          </p:cNvSpPr>
          <p:nvPr>
            <p:ph type="subTitle" idx="1"/>
          </p:nvPr>
        </p:nvSpPr>
        <p:spPr>
          <a:xfrm>
            <a:off x="733069" y="3826482"/>
            <a:ext cx="753687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112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CF5F-F213-9751-53E7-BC12A7149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51F91-F192-E1E1-7CA8-3377AA073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EE91C-8F67-813D-2EF0-F1CBDCA7CF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DC3C2-4A79-79E8-8B8A-16E6295314A4}"/>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6" name="Footer Placeholder 5">
            <a:extLst>
              <a:ext uri="{FF2B5EF4-FFF2-40B4-BE49-F238E27FC236}">
                <a16:creationId xmlns:a16="http://schemas.microsoft.com/office/drawing/2014/main" id="{DF358D0C-82AE-8535-CD55-179486FD7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50E91-03A5-A6B0-D178-53A8561DD024}"/>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154519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8B3C-C127-2C72-A165-FCC259704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069DEB-D546-FAA7-79C8-3564099F8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77A14-7062-9CC2-CCD4-16BD5E71E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24F588-7B48-F618-D0CE-3C6C9F78F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16A17F-7DC8-8D97-A6B0-3E34A06D7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134ED9-DF0E-05F6-72AE-383F280D0A65}"/>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8" name="Footer Placeholder 7">
            <a:extLst>
              <a:ext uri="{FF2B5EF4-FFF2-40B4-BE49-F238E27FC236}">
                <a16:creationId xmlns:a16="http://schemas.microsoft.com/office/drawing/2014/main" id="{BE0A66F4-EE52-EC2C-63B9-FE0FA4CC1D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C0E30F-2391-46DC-CA7B-86133E5CBA0C}"/>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281825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1532-E378-098B-A821-E6A4AC0B3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F5E37-10A0-A06E-5CA5-9400EB65A594}"/>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4" name="Footer Placeholder 3">
            <a:extLst>
              <a:ext uri="{FF2B5EF4-FFF2-40B4-BE49-F238E27FC236}">
                <a16:creationId xmlns:a16="http://schemas.microsoft.com/office/drawing/2014/main" id="{D3A216C5-EE13-330F-86B5-B537D4734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88CD81-E8FB-85D2-4ACE-03012E4EA002}"/>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335109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9AD38-85D5-3D3C-8698-BBE8AAFA21D7}"/>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3" name="Footer Placeholder 2">
            <a:extLst>
              <a:ext uri="{FF2B5EF4-FFF2-40B4-BE49-F238E27FC236}">
                <a16:creationId xmlns:a16="http://schemas.microsoft.com/office/drawing/2014/main" id="{BE9F9628-D522-5951-954D-CA5554E53C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39C5E6-BEC0-81D6-D670-BAB6F75B1853}"/>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289398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60C2-EB2A-3496-87BD-90E68049B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38369E-D89C-056D-8C21-EEB5D2CAD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2AF680-D133-382C-1E42-B4101ED60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CC9A1-0DC0-4682-D19A-564E080EEB86}"/>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6" name="Footer Placeholder 5">
            <a:extLst>
              <a:ext uri="{FF2B5EF4-FFF2-40B4-BE49-F238E27FC236}">
                <a16:creationId xmlns:a16="http://schemas.microsoft.com/office/drawing/2014/main" id="{478FEA30-C477-7C32-E2F6-EA567ADD0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B429B-0BC2-4E4D-5E63-2E3E7A9B6865}"/>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160388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A5A7-80E0-954F-8420-44F3F1540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52B5A2-8D7E-4218-D8BD-B765860A0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6FE71-8274-A98A-B043-F6CDE19BA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9C517-D36D-9FEC-7761-084F8263318D}"/>
              </a:ext>
            </a:extLst>
          </p:cNvPr>
          <p:cNvSpPr>
            <a:spLocks noGrp="1"/>
          </p:cNvSpPr>
          <p:nvPr>
            <p:ph type="dt" sz="half" idx="10"/>
          </p:nvPr>
        </p:nvSpPr>
        <p:spPr/>
        <p:txBody>
          <a:bodyPr/>
          <a:lstStyle/>
          <a:p>
            <a:fld id="{330464B3-136D-49AA-AF97-F64701B14118}" type="datetimeFigureOut">
              <a:rPr lang="en-US" smtClean="0"/>
              <a:t>2/11/2025</a:t>
            </a:fld>
            <a:endParaRPr lang="en-US"/>
          </a:p>
        </p:txBody>
      </p:sp>
      <p:sp>
        <p:nvSpPr>
          <p:cNvPr id="6" name="Footer Placeholder 5">
            <a:extLst>
              <a:ext uri="{FF2B5EF4-FFF2-40B4-BE49-F238E27FC236}">
                <a16:creationId xmlns:a16="http://schemas.microsoft.com/office/drawing/2014/main" id="{B5B26583-3F07-4266-18D9-1E961B2FA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254FE-C8B7-116B-9A8D-1E215AB12E90}"/>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175819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6C8D6A-6E68-CB86-EE1D-68F6401FAC68}"/>
              </a:ext>
            </a:extLst>
          </p:cNvPr>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14773-1629-CB50-2A18-3DFB3630C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5BBF50-3AD9-9F76-0452-5911F1B410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9EDD1-A23A-E0DF-6BF4-64AE7D954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464B3-136D-49AA-AF97-F64701B14118}" type="datetimeFigureOut">
              <a:rPr lang="en-US" smtClean="0"/>
              <a:t>2/11/2025</a:t>
            </a:fld>
            <a:endParaRPr lang="en-US"/>
          </a:p>
        </p:txBody>
      </p:sp>
      <p:sp>
        <p:nvSpPr>
          <p:cNvPr id="5" name="Footer Placeholder 4">
            <a:extLst>
              <a:ext uri="{FF2B5EF4-FFF2-40B4-BE49-F238E27FC236}">
                <a16:creationId xmlns:a16="http://schemas.microsoft.com/office/drawing/2014/main" id="{B03E4124-F77A-92A8-20C9-99E7676DD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E431B3-BFDE-2541-F19D-C99636E39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CF1B1-D865-4903-9D1B-511C07187141}" type="slidenum">
              <a:rPr lang="en-US" smtClean="0"/>
              <a:t>‹#›</a:t>
            </a:fld>
            <a:endParaRPr lang="en-US"/>
          </a:p>
        </p:txBody>
      </p:sp>
    </p:spTree>
    <p:extLst>
      <p:ext uri="{BB962C8B-B14F-4D97-AF65-F5344CB8AC3E}">
        <p14:creationId xmlns:p14="http://schemas.microsoft.com/office/powerpoint/2010/main" val="14739721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8" r:id="rId1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atus.blackboard.com/"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usergroup.ally.ac/s/releases/" TargetMode="External"/><Relationship Id="rId2" Type="http://schemas.openxmlformats.org/officeDocument/2006/relationships/hyperlink" Target="https://help.blackboard.com/Ally/Ally_for_LMS/Administrator/Release_Notes" TargetMode="External"/><Relationship Id="rId1" Type="http://schemas.openxmlformats.org/officeDocument/2006/relationships/slideLayout" Target="../slideLayouts/slideLayout2.xml"/><Relationship Id="rId4" Type="http://schemas.openxmlformats.org/officeDocument/2006/relationships/hyperlink" Target="https://community.anthology.com/groups/discuss/95/18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hyperlink" Target="https://www.anthology.com/blog/taking-a-human-centric-approach-to-making-content-more-accessible" TargetMode="External"/><Relationship Id="rId4" Type="http://schemas.openxmlformats.org/officeDocument/2006/relationships/hyperlink" Target="https://www.anthology.com/blog/get-ready-for-ada-title-ii-what-you-need-to-know"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forms.office.com/r/ezFYGNF33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forms.office.com/r/kktcP0a3w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forms.office.com/r/2dLEMaSM3z"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C0C225-587F-531A-C759-F5CD9AD56FB1}"/>
              </a:ext>
            </a:extLst>
          </p:cNvPr>
          <p:cNvSpPr>
            <a:spLocks noGrp="1"/>
          </p:cNvSpPr>
          <p:nvPr>
            <p:ph type="title"/>
          </p:nvPr>
        </p:nvSpPr>
        <p:spPr>
          <a:xfrm>
            <a:off x="666549" y="2358705"/>
            <a:ext cx="9035716" cy="1014497"/>
          </a:xfrm>
        </p:spPr>
        <p:txBody>
          <a:bodyPr>
            <a:normAutofit/>
          </a:bodyPr>
          <a:lstStyle/>
          <a:p>
            <a:r>
              <a:rPr lang="en-US" sz="5400">
                <a:latin typeface="Aptos Display" panose="020B0004020202020204" pitchFamily="34" charset="0"/>
              </a:rPr>
              <a:t>Ally Office Hours</a:t>
            </a:r>
          </a:p>
        </p:txBody>
      </p:sp>
      <p:sp>
        <p:nvSpPr>
          <p:cNvPr id="4" name="Text Placeholder 3">
            <a:extLst>
              <a:ext uri="{FF2B5EF4-FFF2-40B4-BE49-F238E27FC236}">
                <a16:creationId xmlns:a16="http://schemas.microsoft.com/office/drawing/2014/main" id="{64EA152E-0AAF-FDAF-6DB7-C8D31DE0EC1F}"/>
              </a:ext>
            </a:extLst>
          </p:cNvPr>
          <p:cNvSpPr>
            <a:spLocks noGrp="1"/>
          </p:cNvSpPr>
          <p:nvPr>
            <p:ph type="body" sz="quarter" idx="15"/>
          </p:nvPr>
        </p:nvSpPr>
        <p:spPr>
          <a:xfrm>
            <a:off x="731279" y="4499294"/>
            <a:ext cx="7690051" cy="502460"/>
          </a:xfrm>
        </p:spPr>
        <p:txBody>
          <a:bodyPr vert="horz" lIns="0" tIns="0" rIns="0" bIns="0" rtlCol="0" anchor="t">
            <a:normAutofit/>
          </a:bodyPr>
          <a:lstStyle/>
          <a:p>
            <a:r>
              <a:rPr lang="en-US">
                <a:latin typeface="Aptos"/>
              </a:rPr>
              <a:t>February 10, 2025</a:t>
            </a:r>
            <a:endParaRPr lang="en-US"/>
          </a:p>
          <a:p>
            <a:endParaRPr lang="en-US"/>
          </a:p>
        </p:txBody>
      </p:sp>
      <p:pic>
        <p:nvPicPr>
          <p:cNvPr id="5" name="Picture 4" descr="Anthology">
            <a:extLst>
              <a:ext uri="{FF2B5EF4-FFF2-40B4-BE49-F238E27FC236}">
                <a16:creationId xmlns:a16="http://schemas.microsoft.com/office/drawing/2014/main" id="{63621EB5-628C-CE82-732B-469648663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79" y="732153"/>
            <a:ext cx="4389120" cy="1014497"/>
          </a:xfrm>
          <a:prstGeom prst="rect">
            <a:avLst/>
          </a:prstGeom>
        </p:spPr>
      </p:pic>
    </p:spTree>
    <p:extLst>
      <p:ext uri="{BB962C8B-B14F-4D97-AF65-F5344CB8AC3E}">
        <p14:creationId xmlns:p14="http://schemas.microsoft.com/office/powerpoint/2010/main" val="203486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CB74B-527E-2D37-7076-64729301C307}"/>
            </a:ext>
          </a:extLst>
        </p:cNvPr>
        <p:cNvGrpSpPr/>
        <p:nvPr/>
      </p:nvGrpSpPr>
      <p:grpSpPr>
        <a:xfrm>
          <a:off x="0" y="0"/>
          <a:ext cx="0" cy="0"/>
          <a:chOff x="0" y="0"/>
          <a:chExt cx="0" cy="0"/>
        </a:xfrm>
      </p:grpSpPr>
      <p:pic>
        <p:nvPicPr>
          <p:cNvPr id="5" name="Picture 4" descr="A blue background with a blue screen&#10;&#10;AI-generated content may be incorrect.">
            <a:extLst>
              <a:ext uri="{FF2B5EF4-FFF2-40B4-BE49-F238E27FC236}">
                <a16:creationId xmlns:a16="http://schemas.microsoft.com/office/drawing/2014/main" id="{90EDA080-8064-074C-FED0-B3E5EFA65CED}"/>
              </a:ext>
            </a:extLst>
          </p:cNvPr>
          <p:cNvPicPr/>
          <p:nvPr/>
        </p:nvPicPr>
        <p:blipFill>
          <a:blip r:embed="rId3"/>
          <a:srcRect b="32456"/>
          <a:stretch/>
        </p:blipFill>
        <p:spPr>
          <a:xfrm>
            <a:off x="0" y="0"/>
            <a:ext cx="12192000" cy="6858000"/>
          </a:xfrm>
          <a:prstGeom prst="rect">
            <a:avLst/>
          </a:prstGeom>
        </p:spPr>
      </p:pic>
      <p:sp>
        <p:nvSpPr>
          <p:cNvPr id="9" name="TextBox 8">
            <a:extLst>
              <a:ext uri="{FF2B5EF4-FFF2-40B4-BE49-F238E27FC236}">
                <a16:creationId xmlns:a16="http://schemas.microsoft.com/office/drawing/2014/main" id="{E140DD43-9BC1-8B9A-7163-65040A949A19}"/>
              </a:ext>
            </a:extLst>
          </p:cNvPr>
          <p:cNvSpPr txBox="1"/>
          <p:nvPr/>
        </p:nvSpPr>
        <p:spPr>
          <a:xfrm>
            <a:off x="683070" y="2526303"/>
            <a:ext cx="5047879" cy="923330"/>
          </a:xfrm>
          <a:prstGeom prst="rect">
            <a:avLst/>
          </a:prstGeom>
          <a:noFill/>
        </p:spPr>
        <p:txBody>
          <a:bodyPr wrap="square" rtlCol="0">
            <a:spAutoFit/>
          </a:bodyPr>
          <a:lstStyle/>
          <a:p>
            <a:r>
              <a:rPr lang="en-US">
                <a:solidFill>
                  <a:schemeClr val="bg1"/>
                </a:solidFill>
                <a:latin typeface="Aptos" panose="020B0004020202020204" pitchFamily="34" charset="0"/>
              </a:rPr>
              <a:t>The Ally team will be hosting our next roadmap presentation at the end of March to highlight current progress and future innovation.</a:t>
            </a:r>
            <a:endParaRPr lang="en-CO" b="1">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88EACF2C-6988-C782-4E0F-AD16F7C6A646}"/>
              </a:ext>
            </a:extLst>
          </p:cNvPr>
          <p:cNvSpPr txBox="1"/>
          <p:nvPr/>
        </p:nvSpPr>
        <p:spPr>
          <a:xfrm>
            <a:off x="683069" y="4139647"/>
            <a:ext cx="6557989" cy="461665"/>
          </a:xfrm>
          <a:prstGeom prst="rect">
            <a:avLst/>
          </a:prstGeom>
          <a:noFill/>
        </p:spPr>
        <p:txBody>
          <a:bodyPr wrap="square" rtlCol="0">
            <a:spAutoFit/>
          </a:bodyPr>
          <a:lstStyle/>
          <a:p>
            <a:r>
              <a:rPr lang="en-US" sz="2400">
                <a:solidFill>
                  <a:schemeClr val="bg1"/>
                </a:solidFill>
                <a:effectLst/>
                <a:latin typeface="Aptos" panose="020B0004020202020204" pitchFamily="34" charset="0"/>
              </a:rPr>
              <a:t>Wednesday, March 26 at 10:00 EDT/14:00 GMT</a:t>
            </a:r>
          </a:p>
        </p:txBody>
      </p:sp>
      <p:pic>
        <p:nvPicPr>
          <p:cNvPr id="2050" name="Picture 2">
            <a:extLst>
              <a:ext uri="{FF2B5EF4-FFF2-40B4-BE49-F238E27FC236}">
                <a16:creationId xmlns:a16="http://schemas.microsoft.com/office/drawing/2014/main" id="{7341118B-B6E0-1412-CD92-55BBF7271A3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766" y="3631647"/>
            <a:ext cx="1308100" cy="101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3E11F5-7A4A-154E-00BB-1C25829EE509}"/>
              </a:ext>
            </a:extLst>
          </p:cNvPr>
          <p:cNvSpPr txBox="1"/>
          <p:nvPr/>
        </p:nvSpPr>
        <p:spPr>
          <a:xfrm>
            <a:off x="683069" y="4844368"/>
            <a:ext cx="4962815" cy="369332"/>
          </a:xfrm>
          <a:prstGeom prst="rect">
            <a:avLst/>
          </a:prstGeom>
          <a:noFill/>
        </p:spPr>
        <p:txBody>
          <a:bodyPr wrap="square" rtlCol="0">
            <a:spAutoFit/>
          </a:bodyPr>
          <a:lstStyle/>
          <a:p>
            <a:r>
              <a:rPr lang="en-US" b="0" i="0">
                <a:solidFill>
                  <a:schemeClr val="bg1"/>
                </a:solidFill>
                <a:effectLst/>
                <a:latin typeface="Aptos" panose="020B0004020202020204" pitchFamily="34" charset="0"/>
              </a:rPr>
              <a:t>Registration link coming soon! </a:t>
            </a:r>
          </a:p>
        </p:txBody>
      </p:sp>
      <p:cxnSp>
        <p:nvCxnSpPr>
          <p:cNvPr id="15" name="Straight Connector 14">
            <a:extLst>
              <a:ext uri="{FF2B5EF4-FFF2-40B4-BE49-F238E27FC236}">
                <a16:creationId xmlns:a16="http://schemas.microsoft.com/office/drawing/2014/main" id="{F5C4F01B-8B2F-F093-D81B-F3CCAB3FCEAF}"/>
              </a:ext>
              <a:ext uri="{C183D7F6-B498-43B3-948B-1728B52AA6E4}">
                <adec:decorative xmlns:adec="http://schemas.microsoft.com/office/drawing/2017/decorative" val="1"/>
              </a:ext>
            </a:extLst>
          </p:cNvPr>
          <p:cNvCxnSpPr/>
          <p:nvPr/>
        </p:nvCxnSpPr>
        <p:spPr>
          <a:xfrm>
            <a:off x="768134" y="3884928"/>
            <a:ext cx="4962815" cy="0"/>
          </a:xfrm>
          <a:prstGeom prst="line">
            <a:avLst/>
          </a:prstGeom>
          <a:ln w="19050">
            <a:solidFill>
              <a:srgbClr val="003C97"/>
            </a:solidFill>
            <a:prstDash val="solid"/>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18844B48-52C4-4715-C92E-EF578C737F01}"/>
              </a:ext>
            </a:extLst>
          </p:cNvPr>
          <p:cNvSpPr>
            <a:spLocks noGrp="1"/>
          </p:cNvSpPr>
          <p:nvPr>
            <p:ph type="title" idx="4294967295"/>
          </p:nvPr>
        </p:nvSpPr>
        <p:spPr>
          <a:xfrm>
            <a:off x="683069" y="992951"/>
            <a:ext cx="5507665" cy="10980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0179"/>
              </a:lnSpc>
              <a:spcBef>
                <a:spcPts val="0"/>
              </a:spcBef>
              <a:spcAft>
                <a:spcPts val="0"/>
              </a:spcAft>
              <a:buClrTx/>
              <a:buSzTx/>
              <a:buFontTx/>
              <a:buNone/>
              <a:tabLst/>
              <a:defRPr/>
            </a:pPr>
            <a:r>
              <a:rPr kumimoji="0" lang="en-US" sz="36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rPr>
              <a:t>Save the date!</a:t>
            </a:r>
          </a:p>
          <a:p>
            <a:pPr marL="0" marR="0" lvl="0" indent="0" algn="l" defTabSz="914400" rtl="0" eaLnBrk="1" fontAlgn="auto" latinLnBrk="0" hangingPunct="1">
              <a:lnSpc>
                <a:spcPct val="80179"/>
              </a:lnSpc>
              <a:spcBef>
                <a:spcPts val="0"/>
              </a:spcBef>
              <a:spcAft>
                <a:spcPts val="0"/>
              </a:spcAft>
              <a:buClrTx/>
              <a:buSzTx/>
              <a:buFontTx/>
              <a:buNone/>
              <a:tabLst/>
              <a:defRPr/>
            </a:pPr>
            <a:r>
              <a:rPr kumimoji="0" lang="en-US" sz="44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rPr>
              <a:t>Ally March Roadmap </a:t>
            </a:r>
            <a:endParaRPr kumimoji="0" lang="en-CO" sz="44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endParaRPr>
          </a:p>
        </p:txBody>
      </p:sp>
      <p:pic>
        <p:nvPicPr>
          <p:cNvPr id="4" name="Graphic 3">
            <a:extLst>
              <a:ext uri="{FF2B5EF4-FFF2-40B4-BE49-F238E27FC236}">
                <a16:creationId xmlns:a16="http://schemas.microsoft.com/office/drawing/2014/main" id="{C3C4792B-B78F-60D9-D23E-2C6F983ECD8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3876" y="992950"/>
            <a:ext cx="5507665" cy="5507665"/>
          </a:xfrm>
          <a:prstGeom prst="rect">
            <a:avLst/>
          </a:prstGeom>
        </p:spPr>
      </p:pic>
    </p:spTree>
    <p:extLst>
      <p:ext uri="{BB962C8B-B14F-4D97-AF65-F5344CB8AC3E}">
        <p14:creationId xmlns:p14="http://schemas.microsoft.com/office/powerpoint/2010/main" val="264974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A0B0-9003-B6BA-5068-7DC387E62472}"/>
              </a:ext>
            </a:extLst>
          </p:cNvPr>
          <p:cNvSpPr>
            <a:spLocks noGrp="1"/>
          </p:cNvSpPr>
          <p:nvPr>
            <p:ph type="ctrTitle"/>
          </p:nvPr>
        </p:nvSpPr>
        <p:spPr/>
        <p:txBody>
          <a:bodyPr/>
          <a:lstStyle/>
          <a:p>
            <a:r>
              <a:rPr lang="en-US"/>
              <a:t>Recent Updates</a:t>
            </a:r>
          </a:p>
        </p:txBody>
      </p:sp>
    </p:spTree>
    <p:extLst>
      <p:ext uri="{BB962C8B-B14F-4D97-AF65-F5344CB8AC3E}">
        <p14:creationId xmlns:p14="http://schemas.microsoft.com/office/powerpoint/2010/main" val="360581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6F54-6365-AB4B-A02C-569A25FFA004}"/>
              </a:ext>
            </a:extLst>
          </p:cNvPr>
          <p:cNvSpPr>
            <a:spLocks noGrp="1"/>
          </p:cNvSpPr>
          <p:nvPr>
            <p:ph type="title"/>
          </p:nvPr>
        </p:nvSpPr>
        <p:spPr>
          <a:xfrm>
            <a:off x="451580" y="653788"/>
            <a:ext cx="10893424" cy="927842"/>
          </a:xfrm>
        </p:spPr>
        <p:txBody>
          <a:bodyPr anchor="b">
            <a:noAutofit/>
          </a:bodyPr>
          <a:lstStyle/>
          <a:p>
            <a:r>
              <a:rPr lang="en-US">
                <a:latin typeface="Aptos Display" panose="020B0004020202020204" pitchFamily="34" charset="0"/>
              </a:rPr>
              <a:t>Scheduled Maintenance 8 February 2025 (all regions) - Complete</a:t>
            </a:r>
            <a:br>
              <a:rPr lang="en-US">
                <a:latin typeface="Aptos Display" panose="020B0004020202020204" pitchFamily="34" charset="0"/>
              </a:rPr>
            </a:br>
            <a:endParaRPr lang="en-US">
              <a:latin typeface="Aptos Display" panose="020B0004020202020204" pitchFamily="34" charset="0"/>
            </a:endParaRPr>
          </a:p>
        </p:txBody>
      </p:sp>
      <p:pic>
        <p:nvPicPr>
          <p:cNvPr id="6" name="Picture Placeholder 5">
            <a:extLst>
              <a:ext uri="{FF2B5EF4-FFF2-40B4-BE49-F238E27FC236}">
                <a16:creationId xmlns:a16="http://schemas.microsoft.com/office/drawing/2014/main" id="{8D6059B5-191B-376A-480E-DA20EFE4BFB5}"/>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6691" y="1822792"/>
            <a:ext cx="6684748" cy="3342373"/>
          </a:xfrm>
          <a:noFill/>
        </p:spPr>
      </p:pic>
      <p:sp>
        <p:nvSpPr>
          <p:cNvPr id="13" name="Text Placeholder 3">
            <a:extLst>
              <a:ext uri="{FF2B5EF4-FFF2-40B4-BE49-F238E27FC236}">
                <a16:creationId xmlns:a16="http://schemas.microsoft.com/office/drawing/2014/main" id="{13697326-23D8-6CE3-1E9D-7ACDB0AB4037}"/>
              </a:ext>
            </a:extLst>
          </p:cNvPr>
          <p:cNvSpPr>
            <a:spLocks noGrp="1"/>
          </p:cNvSpPr>
          <p:nvPr>
            <p:ph type="body" sz="half" idx="2"/>
          </p:nvPr>
        </p:nvSpPr>
        <p:spPr>
          <a:xfrm>
            <a:off x="753291" y="1588185"/>
            <a:ext cx="3932237" cy="3811588"/>
          </a:xfrm>
        </p:spPr>
        <p:txBody>
          <a:bodyPr>
            <a:normAutofit/>
          </a:bodyPr>
          <a:lstStyle/>
          <a:p>
            <a:pPr marL="285750" indent="-285750">
              <a:buFont typeface="Arial" panose="020B0604020202020204" pitchFamily="34" charset="0"/>
              <a:buChar char="•"/>
            </a:pPr>
            <a:r>
              <a:rPr lang="en-US" sz="2000">
                <a:latin typeface="Aptos" panose="020B0004020202020204" pitchFamily="34" charset="0"/>
              </a:rPr>
              <a:t>Scheduled maintenance last weekend completed successfully.</a:t>
            </a:r>
          </a:p>
          <a:p>
            <a:pPr marL="285750" indent="-285750">
              <a:buFont typeface="Arial" panose="020B0604020202020204" pitchFamily="34" charset="0"/>
              <a:buChar char="•"/>
            </a:pPr>
            <a:endParaRPr lang="en-US" sz="2000">
              <a:latin typeface="Aptos" panose="020B0004020202020204" pitchFamily="34" charset="0"/>
            </a:endParaRPr>
          </a:p>
          <a:p>
            <a:pPr marL="285750" indent="-285750">
              <a:buFont typeface="Arial" panose="020B0604020202020204" pitchFamily="34" charset="0"/>
              <a:buChar char="•"/>
            </a:pPr>
            <a:r>
              <a:rPr lang="en-US" sz="2000">
                <a:latin typeface="Aptos" panose="020B0004020202020204" pitchFamily="34" charset="0"/>
              </a:rPr>
              <a:t>As a reminder, maintenance and other important info about Ally status or delays can always be found at </a:t>
            </a:r>
            <a:r>
              <a:rPr lang="en-US" sz="2000">
                <a:latin typeface="Aptos" panose="020B0004020202020204" pitchFamily="34" charset="0"/>
                <a:hlinkClick r:id="rId3">
                  <a:extLst>
                    <a:ext uri="{A12FA001-AC4F-418D-AE19-62706E023703}">
                      <ahyp:hlinkClr xmlns:ahyp="http://schemas.microsoft.com/office/drawing/2018/hyperlinkcolor" val="tx"/>
                    </a:ext>
                  </a:extLst>
                </a:hlinkClick>
              </a:rPr>
              <a:t>https://status.blackboard.com/</a:t>
            </a:r>
            <a:endParaRPr lang="en-US" sz="2000">
              <a:latin typeface="Aptos" panose="020B0004020202020204" pitchFamily="34" charset="0"/>
            </a:endParaRPr>
          </a:p>
        </p:txBody>
      </p:sp>
      <p:sp>
        <p:nvSpPr>
          <p:cNvPr id="7" name="TextBox 6">
            <a:extLst>
              <a:ext uri="{FF2B5EF4-FFF2-40B4-BE49-F238E27FC236}">
                <a16:creationId xmlns:a16="http://schemas.microsoft.com/office/drawing/2014/main" id="{B553A80B-DBAB-1CC3-C7DB-C01BF4AD561A}"/>
              </a:ext>
            </a:extLst>
          </p:cNvPr>
          <p:cNvSpPr txBox="1"/>
          <p:nvPr/>
        </p:nvSpPr>
        <p:spPr>
          <a:xfrm rot="20732820">
            <a:off x="6727654" y="3140035"/>
            <a:ext cx="3422822" cy="707886"/>
          </a:xfrm>
          <a:prstGeom prst="rect">
            <a:avLst/>
          </a:prstGeom>
          <a:solidFill>
            <a:schemeClr val="bg1"/>
          </a:solidFill>
          <a:ln w="25400">
            <a:solidFill>
              <a:schemeClr val="accent1"/>
            </a:solidFill>
          </a:ln>
        </p:spPr>
        <p:txBody>
          <a:bodyPr wrap="square" rtlCol="0">
            <a:spAutoFit/>
          </a:bodyPr>
          <a:lstStyle/>
          <a:p>
            <a:pPr algn="ctr"/>
            <a:r>
              <a:rPr lang="en-US" sz="4000">
                <a:solidFill>
                  <a:srgbClr val="0054BC"/>
                </a:solidFill>
              </a:rPr>
              <a:t>Complete</a:t>
            </a:r>
          </a:p>
        </p:txBody>
      </p:sp>
    </p:spTree>
    <p:extLst>
      <p:ext uri="{BB962C8B-B14F-4D97-AF65-F5344CB8AC3E}">
        <p14:creationId xmlns:p14="http://schemas.microsoft.com/office/powerpoint/2010/main" val="17311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C733-0F9F-E979-8F40-4D3B29E54B0E}"/>
              </a:ext>
            </a:extLst>
          </p:cNvPr>
          <p:cNvSpPr>
            <a:spLocks noGrp="1"/>
          </p:cNvSpPr>
          <p:nvPr>
            <p:ph type="title"/>
          </p:nvPr>
        </p:nvSpPr>
        <p:spPr/>
        <p:txBody>
          <a:bodyPr>
            <a:normAutofit/>
          </a:bodyPr>
          <a:lstStyle/>
          <a:p>
            <a:r>
              <a:rPr lang="en-US" sz="3200" b="0">
                <a:latin typeface="Aptos Display" panose="020B0004020202020204" pitchFamily="34" charset="0"/>
              </a:rPr>
              <a:t>Recent releases</a:t>
            </a:r>
          </a:p>
        </p:txBody>
      </p:sp>
      <p:sp>
        <p:nvSpPr>
          <p:cNvPr id="5" name="Content Placeholder 4">
            <a:extLst>
              <a:ext uri="{FF2B5EF4-FFF2-40B4-BE49-F238E27FC236}">
                <a16:creationId xmlns:a16="http://schemas.microsoft.com/office/drawing/2014/main" id="{DD299402-9455-9B5F-23E5-850492E7CB59}"/>
              </a:ext>
            </a:extLst>
          </p:cNvPr>
          <p:cNvSpPr>
            <a:spLocks noGrp="1"/>
          </p:cNvSpPr>
          <p:nvPr>
            <p:ph idx="1"/>
          </p:nvPr>
        </p:nvSpPr>
        <p:spPr>
          <a:xfrm>
            <a:off x="552450" y="1339850"/>
            <a:ext cx="10515600" cy="4703598"/>
          </a:xfrm>
        </p:spPr>
        <p:txBody>
          <a:bodyPr vert="horz" lIns="91440" tIns="45720" rIns="91440" bIns="45720" rtlCol="0" anchor="t">
            <a:normAutofit/>
          </a:bodyPr>
          <a:lstStyle/>
          <a:p>
            <a:r>
              <a:rPr lang="en-US" sz="2800">
                <a:latin typeface="Aptos" panose="020B0004020202020204" pitchFamily="34" charset="0"/>
              </a:rPr>
              <a:t>Ally 2.12 | Release to production: January 30, 2025 </a:t>
            </a:r>
          </a:p>
          <a:p>
            <a:pPr lvl="1"/>
            <a:r>
              <a:rPr lang="en-US">
                <a:latin typeface="Aptos" panose="020B0004020202020204" pitchFamily="34" charset="0"/>
                <a:cs typeface="Calibri"/>
              </a:rPr>
              <a:t>Blackboard Video Studio Alternative Formats</a:t>
            </a:r>
          </a:p>
          <a:p>
            <a:pPr lvl="1"/>
            <a:r>
              <a:rPr lang="en-US">
                <a:latin typeface="Aptos" panose="020B0004020202020204" pitchFamily="34" charset="0"/>
                <a:cs typeface="Calibri"/>
              </a:rPr>
              <a:t>First version of Moodle 4.4 plugins available</a:t>
            </a:r>
          </a:p>
          <a:p>
            <a:pPr lvl="1"/>
            <a:r>
              <a:rPr lang="en-US">
                <a:latin typeface="Aptos" panose="020B0004020202020204" pitchFamily="34" charset="0"/>
                <a:cs typeface="Calibri"/>
              </a:rPr>
              <a:t>Bug fixes</a:t>
            </a:r>
          </a:p>
          <a:p>
            <a:r>
              <a:rPr lang="en-US" sz="2800">
                <a:latin typeface="Aptos" panose="020B0004020202020204" pitchFamily="34" charset="0"/>
              </a:rPr>
              <a:t>Ally 2.11.1 | Release to production: January 13, 2025</a:t>
            </a:r>
          </a:p>
          <a:p>
            <a:pPr lvl="1"/>
            <a:r>
              <a:rPr lang="en-US">
                <a:latin typeface="Aptos" panose="020B0004020202020204" pitchFamily="34" charset="0"/>
                <a:cs typeface="Calibri"/>
              </a:rPr>
              <a:t>Bug fixes</a:t>
            </a:r>
          </a:p>
          <a:p>
            <a:r>
              <a:rPr lang="en-US">
                <a:latin typeface="Aptos" panose="020B0004020202020204" pitchFamily="34" charset="0"/>
                <a:cs typeface="Calibri"/>
              </a:rPr>
              <a:t>Ally 2.11.0 | Release to production: December 19, 2024</a:t>
            </a:r>
          </a:p>
          <a:p>
            <a:pPr lvl="1"/>
            <a:r>
              <a:rPr lang="en-US">
                <a:latin typeface="Aptos" panose="020B0004020202020204" pitchFamily="34" charset="0"/>
                <a:cs typeface="Calibri"/>
              </a:rPr>
              <a:t>Download original file available to students</a:t>
            </a:r>
          </a:p>
          <a:p>
            <a:pPr lvl="1"/>
            <a:r>
              <a:rPr lang="en-US">
                <a:latin typeface="Aptos" panose="020B0004020202020204" pitchFamily="34" charset="0"/>
                <a:cs typeface="Calibri"/>
              </a:rPr>
              <a:t>Bug fixes</a:t>
            </a:r>
          </a:p>
          <a:p>
            <a:endParaRPr lang="en-US">
              <a:latin typeface="Aptos" panose="020B0004020202020204" pitchFamily="34" charset="0"/>
              <a:cs typeface="Calibri"/>
            </a:endParaRPr>
          </a:p>
          <a:p>
            <a:endParaRPr lang="en-US">
              <a:latin typeface="Aptos" panose="020B0004020202020204" pitchFamily="34" charset="0"/>
              <a:cs typeface="Calibri"/>
            </a:endParaRPr>
          </a:p>
          <a:p>
            <a:endParaRPr lang="en-US">
              <a:latin typeface="Aptos" panose="020B0004020202020204" pitchFamily="34" charset="0"/>
              <a:cs typeface="Calibri"/>
            </a:endParaRPr>
          </a:p>
        </p:txBody>
      </p:sp>
    </p:spTree>
    <p:extLst>
      <p:ext uri="{BB962C8B-B14F-4D97-AF65-F5344CB8AC3E}">
        <p14:creationId xmlns:p14="http://schemas.microsoft.com/office/powerpoint/2010/main" val="146741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288E3-DA67-266F-12E6-56575379AA8E}"/>
              </a:ext>
            </a:extLst>
          </p:cNvPr>
          <p:cNvSpPr>
            <a:spLocks noGrp="1"/>
          </p:cNvSpPr>
          <p:nvPr>
            <p:ph type="title"/>
          </p:nvPr>
        </p:nvSpPr>
        <p:spPr>
          <a:xfrm>
            <a:off x="257556" y="595524"/>
            <a:ext cx="11676888" cy="1468054"/>
          </a:xfrm>
        </p:spPr>
        <p:txBody>
          <a:bodyPr anchor="ctr">
            <a:normAutofit/>
          </a:bodyPr>
          <a:lstStyle/>
          <a:p>
            <a:r>
              <a:rPr lang="en-US" sz="4000" b="0">
                <a:latin typeface="Aptos Display" panose="020B0004020202020204" pitchFamily="34" charset="0"/>
              </a:rPr>
              <a:t>Alternative Formats for Blackboard Video Studio</a:t>
            </a:r>
            <a:br>
              <a:rPr lang="en-US" sz="4000" b="0">
                <a:latin typeface="Aptos Display" panose="020B0004020202020204" pitchFamily="34" charset="0"/>
              </a:rPr>
            </a:br>
            <a:endParaRPr lang="en-US" sz="4000" b="0">
              <a:latin typeface="Aptos Display" panose="020B0004020202020204" pitchFamily="34" charset="0"/>
            </a:endParaRPr>
          </a:p>
        </p:txBody>
      </p:sp>
      <p:sp>
        <p:nvSpPr>
          <p:cNvPr id="5" name="Content Placeholder 4">
            <a:extLst>
              <a:ext uri="{FF2B5EF4-FFF2-40B4-BE49-F238E27FC236}">
                <a16:creationId xmlns:a16="http://schemas.microsoft.com/office/drawing/2014/main" id="{62FF4457-9C1C-FD9F-BEDC-C42133760019}"/>
              </a:ext>
            </a:extLst>
          </p:cNvPr>
          <p:cNvSpPr>
            <a:spLocks noGrp="1"/>
          </p:cNvSpPr>
          <p:nvPr>
            <p:ph sz="quarter" idx="13"/>
          </p:nvPr>
        </p:nvSpPr>
        <p:spPr>
          <a:xfrm>
            <a:off x="529860" y="1701748"/>
            <a:ext cx="5067300" cy="4033308"/>
          </a:xfrm>
        </p:spPr>
        <p:txBody>
          <a:bodyPr vert="horz" lIns="91440" tIns="45720" rIns="91440" bIns="45720" rtlCol="0">
            <a:normAutofit/>
          </a:bodyPr>
          <a:lstStyle/>
          <a:p>
            <a:pPr marL="0" indent="0">
              <a:buNone/>
            </a:pPr>
            <a:r>
              <a:rPr lang="en-US" sz="2000">
                <a:latin typeface="Aptos" panose="020B0004020202020204" pitchFamily="34" charset="0"/>
              </a:rPr>
              <a:t>(Ally 2.12 | Release to production: January 30, 2025)</a:t>
            </a:r>
          </a:p>
          <a:p>
            <a:r>
              <a:rPr lang="en-US" sz="2000">
                <a:latin typeface="Aptos" panose="020B0004020202020204" pitchFamily="34" charset="0"/>
              </a:rPr>
              <a:t>Learners now can download Alternative Formats for Video Studio videos within Blackboard Documents when using the Ally Alternative Formats feature.  </a:t>
            </a:r>
          </a:p>
          <a:p>
            <a:r>
              <a:rPr lang="en-US" sz="2000">
                <a:latin typeface="Aptos" panose="020B0004020202020204" pitchFamily="34" charset="0"/>
              </a:rPr>
              <a:t>When enabled by the Administrator, students will see the Video as a valid file type to download a variety of Alternative Formats based on the transcript of the video when navigating through the Alternative Formats menu for Blackboard Documents.</a:t>
            </a:r>
          </a:p>
          <a:p>
            <a:pPr marL="0" indent="0">
              <a:buNone/>
            </a:pPr>
            <a:endParaRPr lang="en-US" sz="1800">
              <a:latin typeface="Aptos" panose="020B0004020202020204" pitchFamily="34" charset="0"/>
            </a:endParaRPr>
          </a:p>
          <a:p>
            <a:pPr marL="0" indent="0">
              <a:buNone/>
            </a:pPr>
            <a:endParaRPr lang="en-US" sz="1800">
              <a:latin typeface="Aptos" panose="020B0004020202020204" pitchFamily="34" charset="0"/>
            </a:endParaRPr>
          </a:p>
          <a:p>
            <a:pPr marL="0" indent="0">
              <a:buNone/>
            </a:pPr>
            <a:endParaRPr lang="en-US" sz="1800">
              <a:latin typeface="Aptos" panose="020B0004020202020204" pitchFamily="34" charset="0"/>
            </a:endParaRPr>
          </a:p>
        </p:txBody>
      </p:sp>
      <p:pic>
        <p:nvPicPr>
          <p:cNvPr id="9" name="Picture 8">
            <a:extLst>
              <a:ext uri="{FF2B5EF4-FFF2-40B4-BE49-F238E27FC236}">
                <a16:creationId xmlns:a16="http://schemas.microsoft.com/office/drawing/2014/main" id="{9B166A88-6658-8B34-C8E7-6A79F8F677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040" y="1956515"/>
            <a:ext cx="5753100" cy="3523773"/>
          </a:xfrm>
          <a:prstGeom prst="rect">
            <a:avLst/>
          </a:prstGeom>
          <a:noFill/>
          <a:ln>
            <a:solidFill>
              <a:schemeClr val="bg1"/>
            </a:solidFill>
          </a:ln>
        </p:spPr>
      </p:pic>
    </p:spTree>
    <p:extLst>
      <p:ext uri="{BB962C8B-B14F-4D97-AF65-F5344CB8AC3E}">
        <p14:creationId xmlns:p14="http://schemas.microsoft.com/office/powerpoint/2010/main" val="658354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9AB61-119D-804C-9C6C-10952C00D0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99E91E-5110-9931-85DE-33246490CF0C}"/>
              </a:ext>
            </a:extLst>
          </p:cNvPr>
          <p:cNvSpPr>
            <a:spLocks noGrp="1"/>
          </p:cNvSpPr>
          <p:nvPr>
            <p:ph type="title"/>
          </p:nvPr>
        </p:nvSpPr>
        <p:spPr>
          <a:xfrm>
            <a:off x="257556" y="595524"/>
            <a:ext cx="11676888" cy="1468054"/>
          </a:xfrm>
        </p:spPr>
        <p:txBody>
          <a:bodyPr anchor="ctr">
            <a:normAutofit/>
          </a:bodyPr>
          <a:lstStyle/>
          <a:p>
            <a:r>
              <a:rPr lang="en-US" sz="4000" b="0">
                <a:latin typeface="Aptos Display" panose="020B0004020202020204" pitchFamily="34" charset="0"/>
              </a:rPr>
              <a:t>Download Original File Available</a:t>
            </a:r>
            <a:br>
              <a:rPr lang="en-US" sz="4000" b="0">
                <a:latin typeface="Aptos Display" panose="020B0004020202020204" pitchFamily="34" charset="0"/>
              </a:rPr>
            </a:br>
            <a:endParaRPr lang="en-US" sz="4000" b="0">
              <a:latin typeface="Aptos Display" panose="020B0004020202020204" pitchFamily="34" charset="0"/>
            </a:endParaRPr>
          </a:p>
        </p:txBody>
      </p:sp>
      <p:sp>
        <p:nvSpPr>
          <p:cNvPr id="5" name="Content Placeholder 4">
            <a:extLst>
              <a:ext uri="{FF2B5EF4-FFF2-40B4-BE49-F238E27FC236}">
                <a16:creationId xmlns:a16="http://schemas.microsoft.com/office/drawing/2014/main" id="{F476E52B-C178-6D6F-1915-7557F15473AB}"/>
              </a:ext>
            </a:extLst>
          </p:cNvPr>
          <p:cNvSpPr>
            <a:spLocks noGrp="1"/>
          </p:cNvSpPr>
          <p:nvPr>
            <p:ph sz="quarter" idx="13"/>
          </p:nvPr>
        </p:nvSpPr>
        <p:spPr>
          <a:xfrm>
            <a:off x="529860" y="1835050"/>
            <a:ext cx="5067300" cy="4033308"/>
          </a:xfrm>
        </p:spPr>
        <p:txBody>
          <a:bodyPr vert="horz" lIns="91440" tIns="45720" rIns="91440" bIns="45720" rtlCol="0">
            <a:noAutofit/>
          </a:bodyPr>
          <a:lstStyle/>
          <a:p>
            <a:pPr marL="0" indent="0">
              <a:buNone/>
            </a:pPr>
            <a:r>
              <a:rPr lang="en-US" sz="2000">
                <a:latin typeface="Aptos" panose="020B0004020202020204" pitchFamily="34" charset="0"/>
              </a:rPr>
              <a:t>(Ally 2.11.0 | Release to production: December 19, 2024)</a:t>
            </a:r>
          </a:p>
          <a:p>
            <a:r>
              <a:rPr lang="en-US" sz="2000">
                <a:latin typeface="Aptos" panose="020B0004020202020204" pitchFamily="34" charset="0"/>
              </a:rPr>
              <a:t>Students now have the option to download the original version of the file uploaded by their instructor directly from the Alternative Formats download window without having to navigate back to the course. </a:t>
            </a:r>
          </a:p>
          <a:p>
            <a:r>
              <a:rPr lang="en-US" sz="2000">
                <a:latin typeface="Aptos" panose="020B0004020202020204" pitchFamily="34" charset="0"/>
              </a:rPr>
              <a:t>The usage of this feature is tracked within the Usage Report Export, available in the Ally Institutional Report. </a:t>
            </a:r>
          </a:p>
          <a:p>
            <a:pPr marL="0" indent="0">
              <a:buNone/>
            </a:pPr>
            <a:endParaRPr lang="en-US" sz="2000">
              <a:latin typeface="Aptos" panose="020B0004020202020204" pitchFamily="34" charset="0"/>
            </a:endParaRPr>
          </a:p>
        </p:txBody>
      </p:sp>
      <p:pic>
        <p:nvPicPr>
          <p:cNvPr id="1026" name="Picture 2" descr="Download icon next to originally uploaded file in the Download Alternative Formats modal">
            <a:extLst>
              <a:ext uri="{FF2B5EF4-FFF2-40B4-BE49-F238E27FC236}">
                <a16:creationId xmlns:a16="http://schemas.microsoft.com/office/drawing/2014/main" id="{89B9487F-386F-D79B-FD8D-CE429B923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362" y="2357566"/>
            <a:ext cx="5927082" cy="214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51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C733-0F9F-E979-8F40-4D3B29E54B0E}"/>
              </a:ext>
            </a:extLst>
          </p:cNvPr>
          <p:cNvSpPr>
            <a:spLocks noGrp="1"/>
          </p:cNvSpPr>
          <p:nvPr>
            <p:ph type="title"/>
          </p:nvPr>
        </p:nvSpPr>
        <p:spPr/>
        <p:txBody>
          <a:bodyPr>
            <a:normAutofit/>
          </a:bodyPr>
          <a:lstStyle/>
          <a:p>
            <a:r>
              <a:rPr lang="en-US" sz="3200" b="0">
                <a:latin typeface="Aptos Display" panose="020B0004020202020204" pitchFamily="34" charset="0"/>
              </a:rPr>
              <a:t>Reminder:  Where can I find Release Notes?</a:t>
            </a:r>
          </a:p>
        </p:txBody>
      </p:sp>
      <p:sp>
        <p:nvSpPr>
          <p:cNvPr id="5" name="Content Placeholder 4">
            <a:extLst>
              <a:ext uri="{FF2B5EF4-FFF2-40B4-BE49-F238E27FC236}">
                <a16:creationId xmlns:a16="http://schemas.microsoft.com/office/drawing/2014/main" id="{DD299402-9455-9B5F-23E5-850492E7CB59}"/>
              </a:ext>
            </a:extLst>
          </p:cNvPr>
          <p:cNvSpPr>
            <a:spLocks noGrp="1"/>
          </p:cNvSpPr>
          <p:nvPr>
            <p:ph idx="1"/>
          </p:nvPr>
        </p:nvSpPr>
        <p:spPr>
          <a:xfrm>
            <a:off x="488661" y="1550343"/>
            <a:ext cx="11214677" cy="4351338"/>
          </a:xfrm>
        </p:spPr>
        <p:txBody>
          <a:bodyPr vert="horz" lIns="91440" tIns="45720" rIns="91440" bIns="45720" rtlCol="0" anchor="t">
            <a:normAutofit/>
          </a:bodyPr>
          <a:lstStyle/>
          <a:p>
            <a:pPr marL="457200" indent="-457200">
              <a:buFont typeface="+mj-lt"/>
              <a:buAutoNum type="arabicPeriod"/>
            </a:pPr>
            <a:r>
              <a:rPr lang="en-US" sz="2400">
                <a:cs typeface="Calibri"/>
              </a:rPr>
              <a:t>Ally Help page:  </a:t>
            </a:r>
            <a:r>
              <a:rPr lang="en-US" sz="2000">
                <a:cs typeface="Calibri"/>
                <a:hlinkClick r:id="rId2">
                  <a:extLst>
                    <a:ext uri="{A12FA001-AC4F-418D-AE19-62706E023703}">
                      <ahyp:hlinkClr xmlns:ahyp="http://schemas.microsoft.com/office/drawing/2018/hyperlinkcolor" val="tx"/>
                    </a:ext>
                  </a:extLst>
                </a:hlinkClick>
              </a:rPr>
              <a:t>https://help.blackboard.com/Ally/Ally_for_LMS/Administrator/Release_Notes</a:t>
            </a:r>
            <a:endParaRPr lang="en-US" sz="2000">
              <a:cs typeface="Calibri"/>
            </a:endParaRPr>
          </a:p>
          <a:p>
            <a:pPr marL="457200" indent="-457200">
              <a:buFont typeface="+mj-lt"/>
              <a:buAutoNum type="arabicPeriod"/>
            </a:pPr>
            <a:endParaRPr lang="en-US" sz="2400">
              <a:cs typeface="Calibri"/>
            </a:endParaRPr>
          </a:p>
          <a:p>
            <a:pPr marL="457200" indent="-457200">
              <a:buFont typeface="+mj-lt"/>
              <a:buAutoNum type="arabicPeriod"/>
            </a:pPr>
            <a:r>
              <a:rPr lang="en-US" sz="2400">
                <a:cs typeface="Calibri"/>
              </a:rPr>
              <a:t>Ally User Group:  </a:t>
            </a:r>
            <a:r>
              <a:rPr lang="en-US" sz="2000">
                <a:cs typeface="Calibri"/>
                <a:hlinkClick r:id="rId3">
                  <a:extLst>
                    <a:ext uri="{A12FA001-AC4F-418D-AE19-62706E023703}">
                      <ahyp:hlinkClr xmlns:ahyp="http://schemas.microsoft.com/office/drawing/2018/hyperlinkcolor" val="tx"/>
                    </a:ext>
                  </a:extLst>
                </a:hlinkClick>
              </a:rPr>
              <a:t>https://usergroup.ally.ac/s/releases/</a:t>
            </a:r>
            <a:endParaRPr lang="en-US" sz="2400">
              <a:cs typeface="Calibri"/>
            </a:endParaRPr>
          </a:p>
          <a:p>
            <a:pPr marL="457200" indent="-457200">
              <a:buFont typeface="+mj-lt"/>
              <a:buAutoNum type="arabicPeriod"/>
            </a:pPr>
            <a:endParaRPr lang="en-US" sz="2400">
              <a:cs typeface="Calibri"/>
            </a:endParaRPr>
          </a:p>
          <a:p>
            <a:pPr marL="457200" indent="-457200">
              <a:buFont typeface="+mj-lt"/>
              <a:buAutoNum type="arabicPeriod"/>
            </a:pPr>
            <a:r>
              <a:rPr lang="en-US" sz="2400">
                <a:cs typeface="Calibri"/>
              </a:rPr>
              <a:t>Anthology Community:  </a:t>
            </a:r>
            <a:r>
              <a:rPr lang="en-US" sz="2000">
                <a:cs typeface="Calibri"/>
                <a:hlinkClick r:id="rId4">
                  <a:extLst>
                    <a:ext uri="{A12FA001-AC4F-418D-AE19-62706E023703}">
                      <ahyp:hlinkClr xmlns:ahyp="http://schemas.microsoft.com/office/drawing/2018/hyperlinkcolor" val="tx"/>
                    </a:ext>
                  </a:extLst>
                </a:hlinkClick>
              </a:rPr>
              <a:t>https://community.anthology.com/groups/discuss/95/186</a:t>
            </a:r>
            <a:endParaRPr lang="en-US" sz="2000">
              <a:cs typeface="Calibri"/>
            </a:endParaRPr>
          </a:p>
          <a:p>
            <a:pPr marL="0" indent="0">
              <a:buNone/>
            </a:pPr>
            <a:endParaRPr lang="en-US" sz="2400">
              <a:cs typeface="Calibri"/>
            </a:endParaRPr>
          </a:p>
        </p:txBody>
      </p:sp>
    </p:spTree>
    <p:extLst>
      <p:ext uri="{BB962C8B-B14F-4D97-AF65-F5344CB8AC3E}">
        <p14:creationId xmlns:p14="http://schemas.microsoft.com/office/powerpoint/2010/main" val="240215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368B8-750C-FD71-F675-757623700A63}"/>
              </a:ext>
            </a:extLst>
          </p:cNvPr>
          <p:cNvSpPr>
            <a:spLocks noGrp="1"/>
          </p:cNvSpPr>
          <p:nvPr>
            <p:ph type="title"/>
          </p:nvPr>
        </p:nvSpPr>
        <p:spPr/>
        <p:txBody>
          <a:bodyPr>
            <a:normAutofit/>
          </a:bodyPr>
          <a:lstStyle/>
          <a:p>
            <a:r>
              <a:rPr lang="en-US" sz="3200">
                <a:latin typeface="Aptos Display" panose="020B0004020202020204" pitchFamily="34" charset="0"/>
              </a:rPr>
              <a:t>New Anthology Accessibility Blogs Now Available!</a:t>
            </a:r>
          </a:p>
        </p:txBody>
      </p:sp>
      <p:pic>
        <p:nvPicPr>
          <p:cNvPr id="4" name="Picture 3">
            <a:extLst>
              <a:ext uri="{FF2B5EF4-FFF2-40B4-BE49-F238E27FC236}">
                <a16:creationId xmlns:a16="http://schemas.microsoft.com/office/drawing/2014/main" id="{64BDBB3B-5878-E122-AF0E-5375FBFF0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464" y="1576087"/>
            <a:ext cx="4184802" cy="4041610"/>
          </a:xfrm>
          <a:prstGeom prst="rect">
            <a:avLst/>
          </a:prstGeom>
        </p:spPr>
      </p:pic>
      <p:pic>
        <p:nvPicPr>
          <p:cNvPr id="6" name="Picture 5">
            <a:extLst>
              <a:ext uri="{FF2B5EF4-FFF2-40B4-BE49-F238E27FC236}">
                <a16:creationId xmlns:a16="http://schemas.microsoft.com/office/drawing/2014/main" id="{1E8792F2-3187-FD0C-5021-29423E320A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568" y="1576087"/>
            <a:ext cx="4147968" cy="4041610"/>
          </a:xfrm>
          <a:prstGeom prst="rect">
            <a:avLst/>
          </a:prstGeom>
        </p:spPr>
      </p:pic>
      <p:sp>
        <p:nvSpPr>
          <p:cNvPr id="8" name="TextBox 7">
            <a:extLst>
              <a:ext uri="{FF2B5EF4-FFF2-40B4-BE49-F238E27FC236}">
                <a16:creationId xmlns:a16="http://schemas.microsoft.com/office/drawing/2014/main" id="{55FA7B26-62ED-B03A-FC70-49E457573BAB}"/>
              </a:ext>
            </a:extLst>
          </p:cNvPr>
          <p:cNvSpPr txBox="1"/>
          <p:nvPr/>
        </p:nvSpPr>
        <p:spPr>
          <a:xfrm>
            <a:off x="1124463" y="5929404"/>
            <a:ext cx="4184803" cy="369332"/>
          </a:xfrm>
          <a:prstGeom prst="rect">
            <a:avLst/>
          </a:prstGeom>
          <a:noFill/>
        </p:spPr>
        <p:txBody>
          <a:bodyPr wrap="square">
            <a:spAutoFit/>
          </a:bodyPr>
          <a:lstStyle/>
          <a:p>
            <a:pPr algn="ctr"/>
            <a:r>
              <a:rPr lang="en-US">
                <a:solidFill>
                  <a:schemeClr val="bg1"/>
                </a:solidFill>
                <a:hlinkClick r:id="rId4">
                  <a:extLst>
                    <a:ext uri="{A12FA001-AC4F-418D-AE19-62706E023703}">
                      <ahyp:hlinkClr xmlns:ahyp="http://schemas.microsoft.com/office/drawing/2018/hyperlinkcolor" val="tx"/>
                    </a:ext>
                  </a:extLst>
                </a:hlinkClick>
              </a:rPr>
              <a:t>Get Ready for ADA Title II</a:t>
            </a:r>
            <a:endParaRPr lang="en-US">
              <a:solidFill>
                <a:schemeClr val="bg1"/>
              </a:solidFill>
            </a:endParaRPr>
          </a:p>
        </p:txBody>
      </p:sp>
      <p:sp>
        <p:nvSpPr>
          <p:cNvPr id="9" name="TextBox 8">
            <a:extLst>
              <a:ext uri="{FF2B5EF4-FFF2-40B4-BE49-F238E27FC236}">
                <a16:creationId xmlns:a16="http://schemas.microsoft.com/office/drawing/2014/main" id="{B2E297AE-612A-B8BB-E3E2-22AAE48A00A5}"/>
              </a:ext>
            </a:extLst>
          </p:cNvPr>
          <p:cNvSpPr txBox="1"/>
          <p:nvPr/>
        </p:nvSpPr>
        <p:spPr>
          <a:xfrm>
            <a:off x="6901151" y="5929404"/>
            <a:ext cx="4184803" cy="369332"/>
          </a:xfrm>
          <a:prstGeom prst="rect">
            <a:avLst/>
          </a:prstGeom>
          <a:noFill/>
        </p:spPr>
        <p:txBody>
          <a:bodyPr wrap="square">
            <a:spAutoFit/>
          </a:bodyPr>
          <a:lstStyle/>
          <a:p>
            <a:pPr algn="ctr"/>
            <a:r>
              <a:rPr lang="en-US">
                <a:solidFill>
                  <a:schemeClr val="bg1"/>
                </a:solidFill>
                <a:hlinkClick r:id="rId5">
                  <a:extLst>
                    <a:ext uri="{A12FA001-AC4F-418D-AE19-62706E023703}">
                      <ahyp:hlinkClr xmlns:ahyp="http://schemas.microsoft.com/office/drawing/2018/hyperlinkcolor" val="tx"/>
                    </a:ext>
                  </a:extLst>
                </a:hlinkClick>
              </a:rPr>
              <a:t>Taking a Human-centric Approach</a:t>
            </a:r>
            <a:endParaRPr lang="en-US">
              <a:solidFill>
                <a:schemeClr val="bg1"/>
              </a:solidFill>
            </a:endParaRPr>
          </a:p>
        </p:txBody>
      </p:sp>
    </p:spTree>
    <p:extLst>
      <p:ext uri="{BB962C8B-B14F-4D97-AF65-F5344CB8AC3E}">
        <p14:creationId xmlns:p14="http://schemas.microsoft.com/office/powerpoint/2010/main" val="52048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3954A-A47B-56BC-CC86-2DF89C495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1B5E3-FF0B-99B0-3BEE-5815CE9926F3}"/>
              </a:ext>
            </a:extLst>
          </p:cNvPr>
          <p:cNvSpPr>
            <a:spLocks noGrp="1"/>
          </p:cNvSpPr>
          <p:nvPr>
            <p:ph type="ctrTitle"/>
          </p:nvPr>
        </p:nvSpPr>
        <p:spPr/>
        <p:txBody>
          <a:bodyPr/>
          <a:lstStyle/>
          <a:p>
            <a:r>
              <a:rPr lang="en-US"/>
              <a:t>Roadmap Update</a:t>
            </a:r>
          </a:p>
        </p:txBody>
      </p:sp>
      <p:sp>
        <p:nvSpPr>
          <p:cNvPr id="5" name="Subtitle 4">
            <a:extLst>
              <a:ext uri="{FF2B5EF4-FFF2-40B4-BE49-F238E27FC236}">
                <a16:creationId xmlns:a16="http://schemas.microsoft.com/office/drawing/2014/main" id="{DE442BD3-DFB8-D8FC-5AA8-EA54057A8D2A}"/>
              </a:ext>
            </a:extLst>
          </p:cNvPr>
          <p:cNvSpPr>
            <a:spLocks noGrp="1"/>
          </p:cNvSpPr>
          <p:nvPr>
            <p:ph type="subTitle" idx="1"/>
          </p:nvPr>
        </p:nvSpPr>
        <p:spPr/>
        <p:txBody>
          <a:bodyPr/>
          <a:lstStyle/>
          <a:p>
            <a:r>
              <a:rPr lang="en-US" sz="2400" cap="none" spc="0">
                <a:ln w="0"/>
                <a:solidFill>
                  <a:schemeClr val="bg1"/>
                </a:solidFill>
                <a:effectLst>
                  <a:reflection blurRad="6350" stA="0" endPos="35500" dir="5400000" sy="-90000" algn="bl" rotWithShape="0"/>
                </a:effectLst>
                <a:latin typeface="Aptos" panose="020B0004020202020204" pitchFamily="34" charset="0"/>
              </a:rPr>
              <a:t>File Fixing Improvements Preview</a:t>
            </a:r>
            <a:endParaRPr lang="en-CO" sz="3200" cap="none" spc="0">
              <a:ln w="0"/>
              <a:solidFill>
                <a:schemeClr val="bg1"/>
              </a:solidFill>
              <a:effectLst>
                <a:reflection blurRad="6350" stA="0" endPos="35500" dir="5400000" sy="-90000" algn="bl" rotWithShape="0"/>
              </a:effectLst>
              <a:latin typeface="Aptos" panose="020B0004020202020204" pitchFamily="34" charset="0"/>
            </a:endParaRPr>
          </a:p>
        </p:txBody>
      </p:sp>
    </p:spTree>
    <p:extLst>
      <p:ext uri="{BB962C8B-B14F-4D97-AF65-F5344CB8AC3E}">
        <p14:creationId xmlns:p14="http://schemas.microsoft.com/office/powerpoint/2010/main" val="172211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F4C2-8801-36A6-CA44-031F555E8717}"/>
            </a:ext>
          </a:extLst>
        </p:cNvPr>
        <p:cNvGrpSpPr/>
        <p:nvPr/>
      </p:nvGrpSpPr>
      <p:grpSpPr>
        <a:xfrm>
          <a:off x="0" y="0"/>
          <a:ext cx="0" cy="0"/>
          <a:chOff x="0" y="0"/>
          <a:chExt cx="0" cy="0"/>
        </a:xfrm>
      </p:grpSpPr>
      <p:pic>
        <p:nvPicPr>
          <p:cNvPr id="6" name="Picture 5" descr="A blue background with a blue screen&#10;&#10;AI-generated content may be incorrect.">
            <a:extLst>
              <a:ext uri="{FF2B5EF4-FFF2-40B4-BE49-F238E27FC236}">
                <a16:creationId xmlns:a16="http://schemas.microsoft.com/office/drawing/2014/main" id="{85E76C53-A545-1F16-A074-8B9A51BD4ED2}"/>
              </a:ext>
            </a:extLst>
          </p:cNvPr>
          <p:cNvPicPr/>
          <p:nvPr/>
        </p:nvPicPr>
        <p:blipFill>
          <a:blip r:embed="rId3"/>
          <a:srcRect b="32456"/>
          <a:stretch/>
        </p:blipFill>
        <p:spPr>
          <a:xfrm>
            <a:off x="0" y="0"/>
            <a:ext cx="12192000" cy="6858000"/>
          </a:xfrm>
          <a:prstGeom prst="rect">
            <a:avLst/>
          </a:prstGeom>
        </p:spPr>
      </p:pic>
      <p:sp>
        <p:nvSpPr>
          <p:cNvPr id="9" name="TextBox 8">
            <a:extLst>
              <a:ext uri="{FF2B5EF4-FFF2-40B4-BE49-F238E27FC236}">
                <a16:creationId xmlns:a16="http://schemas.microsoft.com/office/drawing/2014/main" id="{FD8CEE13-9B7A-1C19-B743-0312F9DF63A8}"/>
              </a:ext>
            </a:extLst>
          </p:cNvPr>
          <p:cNvSpPr txBox="1"/>
          <p:nvPr/>
        </p:nvSpPr>
        <p:spPr>
          <a:xfrm>
            <a:off x="683069" y="2626946"/>
            <a:ext cx="5047879" cy="923330"/>
          </a:xfrm>
          <a:prstGeom prst="rect">
            <a:avLst/>
          </a:prstGeom>
          <a:noFill/>
        </p:spPr>
        <p:txBody>
          <a:bodyPr wrap="square" rtlCol="0">
            <a:spAutoFit/>
          </a:bodyPr>
          <a:lstStyle/>
          <a:p>
            <a:r>
              <a:rPr lang="en-US">
                <a:solidFill>
                  <a:schemeClr val="bg1"/>
                </a:solidFill>
                <a:latin typeface="Aptos" panose="020B0004020202020204" pitchFamily="34" charset="0"/>
              </a:rPr>
              <a:t>The Ally team will be gathering additional feedback on our planned new feature for PDF file fixing.</a:t>
            </a:r>
            <a:endParaRPr lang="en-CO" b="1">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014D5D51-2687-65E2-2976-ECB62E5337CB}"/>
              </a:ext>
            </a:extLst>
          </p:cNvPr>
          <p:cNvSpPr txBox="1"/>
          <p:nvPr/>
        </p:nvSpPr>
        <p:spPr>
          <a:xfrm>
            <a:off x="683070" y="4139647"/>
            <a:ext cx="5412930" cy="461665"/>
          </a:xfrm>
          <a:prstGeom prst="rect">
            <a:avLst/>
          </a:prstGeom>
          <a:noFill/>
        </p:spPr>
        <p:txBody>
          <a:bodyPr wrap="square" rtlCol="0">
            <a:spAutoFit/>
          </a:bodyPr>
          <a:lstStyle/>
          <a:p>
            <a:r>
              <a:rPr lang="en-US" sz="2400">
                <a:solidFill>
                  <a:schemeClr val="bg1"/>
                </a:solidFill>
                <a:effectLst/>
                <a:latin typeface="Aptos" panose="020B0004020202020204" pitchFamily="34" charset="0"/>
              </a:rPr>
              <a:t>March Previe</a:t>
            </a:r>
            <a:r>
              <a:rPr lang="en-US" sz="2400">
                <a:solidFill>
                  <a:schemeClr val="bg1"/>
                </a:solidFill>
                <a:latin typeface="Aptos" panose="020B0004020202020204" pitchFamily="34" charset="0"/>
              </a:rPr>
              <a:t>w: Dates To Be Announced</a:t>
            </a:r>
            <a:endParaRPr lang="en-US" sz="2400">
              <a:solidFill>
                <a:schemeClr val="bg1"/>
              </a:solidFill>
              <a:effectLst/>
              <a:latin typeface="Aptos" panose="020B0004020202020204" pitchFamily="34" charset="0"/>
            </a:endParaRPr>
          </a:p>
        </p:txBody>
      </p:sp>
      <p:sp>
        <p:nvSpPr>
          <p:cNvPr id="11" name="TextBox 10">
            <a:extLst>
              <a:ext uri="{FF2B5EF4-FFF2-40B4-BE49-F238E27FC236}">
                <a16:creationId xmlns:a16="http://schemas.microsoft.com/office/drawing/2014/main" id="{2DCC9EA5-CB43-67E0-10DF-6FC5273B15DB}"/>
              </a:ext>
            </a:extLst>
          </p:cNvPr>
          <p:cNvSpPr txBox="1"/>
          <p:nvPr/>
        </p:nvSpPr>
        <p:spPr>
          <a:xfrm>
            <a:off x="683069" y="4844368"/>
            <a:ext cx="5597415" cy="369332"/>
          </a:xfrm>
          <a:prstGeom prst="rect">
            <a:avLst/>
          </a:prstGeom>
          <a:noFill/>
        </p:spPr>
        <p:txBody>
          <a:bodyPr wrap="square" rtlCol="0">
            <a:spAutoFit/>
          </a:bodyPr>
          <a:lstStyle/>
          <a:p>
            <a:r>
              <a:rPr lang="en-US">
                <a:solidFill>
                  <a:schemeClr val="bg1"/>
                </a:solidFill>
                <a:latin typeface="Aptos" panose="020B0004020202020204" pitchFamily="34" charset="0"/>
              </a:rPr>
              <a:t>Register at:  </a:t>
            </a:r>
            <a:r>
              <a:rPr lang="en-US" b="0" i="0">
                <a:solidFill>
                  <a:schemeClr val="bg1"/>
                </a:solidFill>
                <a:effectLst/>
                <a:latin typeface="Aptos" panose="020B0004020202020204" pitchFamily="34" charset="0"/>
                <a:hlinkClick r:id="rId4">
                  <a:extLst>
                    <a:ext uri="{A12FA001-AC4F-418D-AE19-62706E023703}">
                      <ahyp:hlinkClr xmlns:ahyp="http://schemas.microsoft.com/office/drawing/2018/hyperlinkcolor" val="tx"/>
                    </a:ext>
                  </a:extLst>
                </a:hlinkClick>
              </a:rPr>
              <a:t>https://forms.office.com/r/ezFYGNF33S</a:t>
            </a:r>
            <a:endParaRPr lang="en-US" b="0" i="0">
              <a:solidFill>
                <a:schemeClr val="bg1"/>
              </a:solidFill>
              <a:effectLst/>
              <a:latin typeface="Aptos" panose="020B0004020202020204" pitchFamily="34" charset="0"/>
            </a:endParaRPr>
          </a:p>
        </p:txBody>
      </p:sp>
      <p:cxnSp>
        <p:nvCxnSpPr>
          <p:cNvPr id="15" name="Straight Connector 14">
            <a:extLst>
              <a:ext uri="{FF2B5EF4-FFF2-40B4-BE49-F238E27FC236}">
                <a16:creationId xmlns:a16="http://schemas.microsoft.com/office/drawing/2014/main" id="{DC6CBDAF-9B2F-BD7D-ADF8-F728A317A5FB}"/>
              </a:ext>
              <a:ext uri="{C183D7F6-B498-43B3-948B-1728B52AA6E4}">
                <adec:decorative xmlns:adec="http://schemas.microsoft.com/office/drawing/2017/decorative" val="1"/>
              </a:ext>
            </a:extLst>
          </p:cNvPr>
          <p:cNvCxnSpPr/>
          <p:nvPr/>
        </p:nvCxnSpPr>
        <p:spPr>
          <a:xfrm>
            <a:off x="768134" y="3884928"/>
            <a:ext cx="4962815" cy="0"/>
          </a:xfrm>
          <a:prstGeom prst="line">
            <a:avLst/>
          </a:prstGeom>
          <a:ln w="19050">
            <a:solidFill>
              <a:srgbClr val="003C97"/>
            </a:solidFill>
            <a:prstDash val="solid"/>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2BB7486A-B64A-7A2E-C149-6B3E8799335E}"/>
              </a:ext>
            </a:extLst>
          </p:cNvPr>
          <p:cNvSpPr>
            <a:spLocks noGrp="1"/>
          </p:cNvSpPr>
          <p:nvPr>
            <p:ph type="title" idx="4294967295"/>
          </p:nvPr>
        </p:nvSpPr>
        <p:spPr>
          <a:xfrm>
            <a:off x="683069" y="992951"/>
            <a:ext cx="5047879" cy="1438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0179"/>
              </a:lnSpc>
              <a:spcBef>
                <a:spcPts val="0"/>
              </a:spcBef>
              <a:spcAft>
                <a:spcPts val="0"/>
              </a:spcAft>
              <a:buClrTx/>
              <a:buSzTx/>
              <a:buFontTx/>
              <a:buNone/>
              <a:tabLst/>
              <a:defRPr/>
            </a:pPr>
            <a:r>
              <a:rPr kumimoji="0" lang="en-US" sz="36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rPr>
              <a:t>You’re Invited!</a:t>
            </a:r>
          </a:p>
          <a:p>
            <a:pPr marL="0" marR="0" lvl="0" indent="0" algn="l" defTabSz="914400" rtl="0" eaLnBrk="1" fontAlgn="auto" latinLnBrk="0" hangingPunct="1">
              <a:lnSpc>
                <a:spcPct val="80179"/>
              </a:lnSpc>
              <a:spcBef>
                <a:spcPts val="0"/>
              </a:spcBef>
              <a:spcAft>
                <a:spcPts val="0"/>
              </a:spcAft>
              <a:buClrTx/>
              <a:buSzTx/>
              <a:buFontTx/>
              <a:buNone/>
              <a:tabLst/>
              <a:defRPr/>
            </a:pPr>
            <a:r>
              <a:rPr kumimoji="0" lang="en-US" sz="36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rPr>
              <a:t>File Fixing Improvements Preview</a:t>
            </a:r>
            <a:endParaRPr kumimoji="0" lang="en-CO" sz="44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endParaRPr>
          </a:p>
        </p:txBody>
      </p:sp>
      <p:pic>
        <p:nvPicPr>
          <p:cNvPr id="2" name="Picture 2">
            <a:extLst>
              <a:ext uri="{FF2B5EF4-FFF2-40B4-BE49-F238E27FC236}">
                <a16:creationId xmlns:a16="http://schemas.microsoft.com/office/drawing/2014/main" id="{1FB99596-7809-653B-F423-ED09A1F9DB8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072" y="1271861"/>
            <a:ext cx="5717281" cy="35852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3CD9EE-78AB-3702-BF01-CB6CEA89447C}"/>
              </a:ext>
            </a:extLst>
          </p:cNvPr>
          <p:cNvSpPr txBox="1"/>
          <p:nvPr/>
        </p:nvSpPr>
        <p:spPr>
          <a:xfrm>
            <a:off x="6453940" y="4844368"/>
            <a:ext cx="5190868" cy="553998"/>
          </a:xfrm>
          <a:prstGeom prst="rect">
            <a:avLst/>
          </a:prstGeom>
          <a:noFill/>
        </p:spPr>
        <p:txBody>
          <a:bodyPr wrap="square" lIns="182880" tIns="182880" rIns="182880" bIns="182880" rtlCol="0">
            <a:spAutoFit/>
          </a:bodyPr>
          <a:lstStyle/>
          <a:p>
            <a:pPr algn="ctr"/>
            <a:r>
              <a:rPr lang="en-US" sz="1200">
                <a:solidFill>
                  <a:schemeClr val="bg1"/>
                </a:solidFill>
                <a:latin typeface="Aptos" panose="020B0004020202020204" pitchFamily="34" charset="0"/>
              </a:rPr>
              <a:t>*Design mockup subject to change</a:t>
            </a:r>
          </a:p>
        </p:txBody>
      </p:sp>
    </p:spTree>
    <p:extLst>
      <p:ext uri="{BB962C8B-B14F-4D97-AF65-F5344CB8AC3E}">
        <p14:creationId xmlns:p14="http://schemas.microsoft.com/office/powerpoint/2010/main" val="331661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ACDB50-CE19-F47D-80E8-76CA82A06B97}"/>
              </a:ext>
            </a:extLst>
          </p:cNvPr>
          <p:cNvSpPr txBox="1">
            <a:spLocks noGrp="1"/>
          </p:cNvSpPr>
          <p:nvPr>
            <p:ph type="title"/>
          </p:nvPr>
        </p:nvSpPr>
        <p:spPr>
          <a:xfrm>
            <a:off x="533400" y="529580"/>
            <a:ext cx="10515600" cy="658089"/>
          </a:xfrm>
          <a:prstGeom prst="rect">
            <a:avLst/>
          </a:prstGeom>
          <a:noFill/>
          <a:ln w="6350" cap="sq"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310896"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ptos Display" panose="020B0004020202020204" pitchFamily="34" charset="0"/>
              </a:rPr>
              <a:t>Forward-Looking Statement</a:t>
            </a:r>
          </a:p>
        </p:txBody>
      </p:sp>
      <p:sp>
        <p:nvSpPr>
          <p:cNvPr id="5" name="Content Placeholder 4">
            <a:extLst>
              <a:ext uri="{FF2B5EF4-FFF2-40B4-BE49-F238E27FC236}">
                <a16:creationId xmlns:a16="http://schemas.microsoft.com/office/drawing/2014/main" id="{ECE4C2D2-8840-4491-FA63-29DE165DFEEF}"/>
              </a:ext>
            </a:extLst>
          </p:cNvPr>
          <p:cNvSpPr>
            <a:spLocks noGrp="1"/>
          </p:cNvSpPr>
          <p:nvPr>
            <p:ph idx="1"/>
          </p:nvPr>
        </p:nvSpPr>
        <p:spPr/>
        <p:txBody>
          <a:bodyPr>
            <a:normAutofit/>
          </a:bodyPr>
          <a:lstStyle/>
          <a:p>
            <a:pPr marL="0" indent="0">
              <a:buNone/>
            </a:pPr>
            <a:r>
              <a:rPr lang="en-US" sz="3200">
                <a:latin typeface="Aptos" panose="020B0004020202020204" pitchFamily="34" charset="0"/>
              </a:rPr>
              <a:t>Statements regarding our product development initiatives, including new products and future product upgrades, updates, or enhancements, represent our current intentions but may be modified, delayed, or abandoned without prior notice. There is no assurance that such offerings, upgrades, updates, or functionality will become available unless and until they have been made generally available to our customers.</a:t>
            </a:r>
            <a:endParaRPr lang="en-GB" sz="3200">
              <a:latin typeface="Aptos" panose="020B0004020202020204" pitchFamily="34" charset="0"/>
            </a:endParaRPr>
          </a:p>
          <a:p>
            <a:pPr marL="0" indent="0">
              <a:buNone/>
            </a:pPr>
            <a:endParaRPr lang="en-US" sz="3200">
              <a:latin typeface="Aptos" panose="020B0004020202020204" pitchFamily="34" charset="0"/>
            </a:endParaRPr>
          </a:p>
        </p:txBody>
      </p:sp>
    </p:spTree>
    <p:extLst>
      <p:ext uri="{BB962C8B-B14F-4D97-AF65-F5344CB8AC3E}">
        <p14:creationId xmlns:p14="http://schemas.microsoft.com/office/powerpoint/2010/main" val="3779453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83EC-39A0-2C30-BB06-5CB7A822537B}"/>
              </a:ext>
            </a:extLst>
          </p:cNvPr>
          <p:cNvSpPr>
            <a:spLocks noGrp="1"/>
          </p:cNvSpPr>
          <p:nvPr>
            <p:ph type="ctrTitle"/>
          </p:nvPr>
        </p:nvSpPr>
        <p:spPr/>
        <p:txBody>
          <a:bodyPr/>
          <a:lstStyle/>
          <a:p>
            <a:r>
              <a:rPr lang="en-US"/>
              <a:t>General Questions?</a:t>
            </a:r>
          </a:p>
        </p:txBody>
      </p:sp>
      <p:sp>
        <p:nvSpPr>
          <p:cNvPr id="3" name="Subtitle 2">
            <a:extLst>
              <a:ext uri="{FF2B5EF4-FFF2-40B4-BE49-F238E27FC236}">
                <a16:creationId xmlns:a16="http://schemas.microsoft.com/office/drawing/2014/main" id="{E4871A86-7057-20D2-EA0F-1C32835C998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382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0F24-443C-7968-42CC-386809436CB7}"/>
              </a:ext>
            </a:extLst>
          </p:cNvPr>
          <p:cNvSpPr>
            <a:spLocks noGrp="1"/>
          </p:cNvSpPr>
          <p:nvPr>
            <p:ph type="title"/>
          </p:nvPr>
        </p:nvSpPr>
        <p:spPr/>
        <p:txBody>
          <a:bodyPr>
            <a:normAutofit/>
          </a:bodyPr>
          <a:lstStyle/>
          <a:p>
            <a:r>
              <a:rPr lang="en-US" sz="3200" b="0">
                <a:latin typeface="Aptos Display" panose="020B0004020202020204" pitchFamily="34" charset="0"/>
                <a:ea typeface="Calibri Light"/>
                <a:cs typeface="Calibri Light"/>
              </a:rPr>
              <a:t>Reminder:  Ally User Group Leadership Opportunities</a:t>
            </a:r>
            <a:endParaRPr lang="en-US" sz="3200" b="0">
              <a:latin typeface="Aptos Display" panose="020B0004020202020204" pitchFamily="34" charset="0"/>
            </a:endParaRPr>
          </a:p>
        </p:txBody>
      </p:sp>
      <p:sp>
        <p:nvSpPr>
          <p:cNvPr id="3" name="Content Placeholder 2">
            <a:extLst>
              <a:ext uri="{FF2B5EF4-FFF2-40B4-BE49-F238E27FC236}">
                <a16:creationId xmlns:a16="http://schemas.microsoft.com/office/drawing/2014/main" id="{3B9FDCF2-9FFF-FC58-59F9-5C61E3858326}"/>
              </a:ext>
            </a:extLst>
          </p:cNvPr>
          <p:cNvSpPr>
            <a:spLocks noGrp="1"/>
          </p:cNvSpPr>
          <p:nvPr>
            <p:ph idx="1"/>
          </p:nvPr>
        </p:nvSpPr>
        <p:spPr/>
        <p:txBody>
          <a:bodyPr vert="horz" lIns="91440" tIns="45720" rIns="91440" bIns="45720" rtlCol="0" anchor="t">
            <a:normAutofit/>
          </a:bodyPr>
          <a:lstStyle/>
          <a:p>
            <a:r>
              <a:rPr lang="en-US" sz="2400">
                <a:latin typeface="Aptos"/>
                <a:ea typeface="Calibri"/>
                <a:cs typeface="Calibri"/>
              </a:rPr>
              <a:t>Kristen McCartney-Bulmer, Matthew </a:t>
            </a:r>
            <a:r>
              <a:rPr lang="en-US" sz="2400" err="1">
                <a:latin typeface="Aptos"/>
                <a:ea typeface="Calibri"/>
                <a:cs typeface="Calibri"/>
              </a:rPr>
              <a:t>Deeprose</a:t>
            </a:r>
            <a:r>
              <a:rPr lang="en-US" sz="2400">
                <a:latin typeface="Aptos"/>
                <a:ea typeface="Calibri"/>
                <a:cs typeface="Calibri"/>
              </a:rPr>
              <a:t> and Lara Tompkins are stepping down from their role as Ally User Group leaders. </a:t>
            </a:r>
            <a:br>
              <a:rPr lang="en-US" sz="2400">
                <a:latin typeface="Aptos" panose="020B0004020202020204" pitchFamily="34" charset="0"/>
                <a:ea typeface="Calibri"/>
                <a:cs typeface="Calibri"/>
              </a:rPr>
            </a:br>
            <a:endParaRPr lang="en-US" sz="2400">
              <a:latin typeface="Aptos" panose="020B0004020202020204" pitchFamily="34" charset="0"/>
              <a:ea typeface="Calibri"/>
              <a:cs typeface="Calibri"/>
            </a:endParaRPr>
          </a:p>
          <a:p>
            <a:r>
              <a:rPr lang="en-US" sz="2400">
                <a:latin typeface="Aptos"/>
                <a:ea typeface="Calibri"/>
                <a:cs typeface="Calibri"/>
              </a:rPr>
              <a:t>We would like to extend our thanks and gratitude to them for their exceptional dedication, hard work and collaboration. </a:t>
            </a:r>
            <a:br>
              <a:rPr lang="en-US" sz="2400">
                <a:latin typeface="Aptos" panose="020B0004020202020204" pitchFamily="34" charset="0"/>
                <a:ea typeface="Calibri"/>
                <a:cs typeface="Calibri"/>
              </a:rPr>
            </a:br>
            <a:endParaRPr lang="en-US" sz="2400">
              <a:latin typeface="Aptos" panose="020B0004020202020204" pitchFamily="34" charset="0"/>
              <a:ea typeface="Calibri"/>
              <a:cs typeface="Calibri"/>
            </a:endParaRPr>
          </a:p>
          <a:p>
            <a:r>
              <a:rPr lang="en-US" sz="2400">
                <a:latin typeface="Aptos"/>
                <a:ea typeface="Calibri"/>
                <a:cs typeface="Calibri"/>
              </a:rPr>
              <a:t>If you are interested in volunteering, please complete this </a:t>
            </a:r>
            <a:r>
              <a:rPr lang="en-US" sz="2400">
                <a:latin typeface="Aptos"/>
                <a:ea typeface="Calibri"/>
                <a:cs typeface="Calibri"/>
                <a:hlinkClick r:id="rId2">
                  <a:extLst>
                    <a:ext uri="{A12FA001-AC4F-418D-AE19-62706E023703}">
                      <ahyp:hlinkClr xmlns:ahyp="http://schemas.microsoft.com/office/drawing/2018/hyperlinkcolor" val="tx"/>
                    </a:ext>
                  </a:extLst>
                </a:hlinkClick>
              </a:rPr>
              <a:t>short form</a:t>
            </a:r>
            <a:r>
              <a:rPr lang="en-US" sz="2400">
                <a:latin typeface="Aptos"/>
                <a:ea typeface="Calibri"/>
                <a:cs typeface="Calibri"/>
              </a:rPr>
              <a:t>:</a:t>
            </a:r>
          </a:p>
          <a:p>
            <a:pPr marL="0" indent="0">
              <a:buNone/>
            </a:pPr>
            <a:r>
              <a:rPr lang="en-US" sz="2400">
                <a:latin typeface="Aptos"/>
                <a:ea typeface="Calibri"/>
                <a:cs typeface="Calibri"/>
              </a:rPr>
              <a:t> </a:t>
            </a:r>
          </a:p>
          <a:p>
            <a:pPr marL="0" indent="0">
              <a:buNone/>
            </a:pPr>
            <a:r>
              <a:rPr lang="en-US" sz="2400">
                <a:latin typeface="Aptos"/>
                <a:ea typeface="Calibri"/>
                <a:cs typeface="Calibri"/>
              </a:rPr>
              <a:t>    (</a:t>
            </a:r>
            <a:r>
              <a:rPr lang="en-US" sz="2400">
                <a:latin typeface="Aptos"/>
                <a:ea typeface="+mn-lt"/>
                <a:cs typeface="+mn-lt"/>
                <a:hlinkClick r:id="rId2">
                  <a:extLst>
                    <a:ext uri="{A12FA001-AC4F-418D-AE19-62706E023703}">
                      <ahyp:hlinkClr xmlns:ahyp="http://schemas.microsoft.com/office/drawing/2018/hyperlinkcolor" val="tx"/>
                    </a:ext>
                  </a:extLst>
                </a:hlinkClick>
              </a:rPr>
              <a:t>https://forms.office.com/r/kktcP0a3wm</a:t>
            </a:r>
            <a:r>
              <a:rPr lang="en-US" sz="2400">
                <a:latin typeface="Aptos"/>
                <a:ea typeface="+mn-lt"/>
                <a:cs typeface="+mn-lt"/>
              </a:rPr>
              <a:t>) </a:t>
            </a:r>
            <a:endParaRPr lang="en-US" sz="2400">
              <a:latin typeface="Aptos"/>
              <a:ea typeface="Calibri"/>
              <a:cs typeface="Calibri"/>
            </a:endParaRPr>
          </a:p>
        </p:txBody>
      </p:sp>
    </p:spTree>
    <p:extLst>
      <p:ext uri="{BB962C8B-B14F-4D97-AF65-F5344CB8AC3E}">
        <p14:creationId xmlns:p14="http://schemas.microsoft.com/office/powerpoint/2010/main" val="193227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B216-1B45-B9FC-A6AC-A80569C7A683}"/>
              </a:ext>
            </a:extLst>
          </p:cNvPr>
          <p:cNvSpPr>
            <a:spLocks noGrp="1"/>
          </p:cNvSpPr>
          <p:nvPr>
            <p:ph type="title"/>
          </p:nvPr>
        </p:nvSpPr>
        <p:spPr>
          <a:xfrm>
            <a:off x="593594" y="911060"/>
            <a:ext cx="8236370" cy="864104"/>
          </a:xfrm>
        </p:spPr>
        <p:txBody>
          <a:bodyPr anchor="ctr"/>
          <a:lstStyle/>
          <a:p>
            <a:r>
              <a:rPr lang="en-US" sz="3200">
                <a:latin typeface="Aptos" panose="020B0004020202020204" pitchFamily="34" charset="0"/>
                <a:cs typeface="Calibri Light"/>
              </a:rPr>
              <a:t>Next Office Hours – April 14, 2025</a:t>
            </a:r>
            <a:endParaRPr lang="en-US" sz="3200" b="1">
              <a:latin typeface="Aptos" panose="020B0004020202020204" pitchFamily="34" charset="0"/>
            </a:endParaRPr>
          </a:p>
        </p:txBody>
      </p:sp>
      <p:sp>
        <p:nvSpPr>
          <p:cNvPr id="3" name="Text Placeholder 2">
            <a:extLst>
              <a:ext uri="{FF2B5EF4-FFF2-40B4-BE49-F238E27FC236}">
                <a16:creationId xmlns:a16="http://schemas.microsoft.com/office/drawing/2014/main" id="{465C5875-23AC-9500-53E4-7523D3B6047B}"/>
              </a:ext>
            </a:extLst>
          </p:cNvPr>
          <p:cNvSpPr>
            <a:spLocks noGrp="1"/>
          </p:cNvSpPr>
          <p:nvPr>
            <p:ph type="body" idx="4294967295"/>
          </p:nvPr>
        </p:nvSpPr>
        <p:spPr>
          <a:xfrm>
            <a:off x="593594" y="2473358"/>
            <a:ext cx="7969638" cy="3606165"/>
          </a:xfrm>
        </p:spPr>
        <p:txBody>
          <a:bodyPr vert="horz" lIns="91440" tIns="45720" rIns="91440" bIns="45720" rtlCol="0" anchor="t">
            <a:normAutofit/>
          </a:bodyPr>
          <a:lstStyle/>
          <a:p>
            <a:pPr marL="0" indent="0">
              <a:buNone/>
            </a:pPr>
            <a:r>
              <a:rPr lang="en-US">
                <a:cs typeface="Calibri"/>
              </a:rPr>
              <a:t>Please submit your questions via Microsoft Form</a:t>
            </a:r>
          </a:p>
          <a:p>
            <a:pPr marL="0" indent="0">
              <a:buNone/>
            </a:pPr>
            <a:endParaRPr lang="en-US">
              <a:cs typeface="Calibri"/>
            </a:endParaRPr>
          </a:p>
          <a:p>
            <a:pPr marL="0" indent="0">
              <a:buNone/>
            </a:pPr>
            <a:r>
              <a:rPr lang="en-US">
                <a:solidFill>
                  <a:schemeClr val="bg1">
                    <a:lumMod val="95000"/>
                  </a:schemeClr>
                </a:solidFill>
                <a:cs typeface="Calibri"/>
              </a:rPr>
              <a:t> </a:t>
            </a:r>
            <a:r>
              <a:rPr lang="en-US">
                <a:solidFill>
                  <a:schemeClr val="bg1">
                    <a:lumMod val="95000"/>
                  </a:schemeClr>
                </a:solidFill>
                <a:ea typeface="+mn-lt"/>
                <a:cs typeface="+mn-lt"/>
                <a:hlinkClick r:id="rId2">
                  <a:extLst>
                    <a:ext uri="{A12FA001-AC4F-418D-AE19-62706E023703}">
                      <ahyp:hlinkClr xmlns:ahyp="http://schemas.microsoft.com/office/drawing/2018/hyperlinkcolor" val="tx"/>
                    </a:ext>
                  </a:extLst>
                </a:hlinkClick>
              </a:rPr>
              <a:t>https://forms.office.com/r/2dLEMaSM3z</a:t>
            </a:r>
            <a:r>
              <a:rPr lang="en-US">
                <a:solidFill>
                  <a:schemeClr val="bg1">
                    <a:lumMod val="95000"/>
                  </a:schemeClr>
                </a:solidFill>
                <a:ea typeface="+mn-lt"/>
                <a:cs typeface="+mn-lt"/>
              </a:rPr>
              <a:t> </a:t>
            </a:r>
            <a:endParaRPr lang="en-US">
              <a:solidFill>
                <a:schemeClr val="bg1">
                  <a:lumMod val="95000"/>
                </a:schemeClr>
              </a:solidFill>
              <a:cs typeface="Calibri"/>
            </a:endParaRPr>
          </a:p>
          <a:p>
            <a:pPr marL="0" indent="0">
              <a:buNone/>
            </a:pPr>
            <a:endParaRPr lang="en-US">
              <a:cs typeface="Calibri"/>
            </a:endParaRPr>
          </a:p>
          <a:p>
            <a:pPr marL="0" indent="0">
              <a:buNone/>
            </a:pPr>
            <a:r>
              <a:rPr lang="en-US">
                <a:cs typeface="Calibri"/>
              </a:rPr>
              <a:t>Office Hours will be every 2nd Monday of the month (with the new every other month schedule).</a:t>
            </a:r>
          </a:p>
        </p:txBody>
      </p:sp>
    </p:spTree>
    <p:extLst>
      <p:ext uri="{BB962C8B-B14F-4D97-AF65-F5344CB8AC3E}">
        <p14:creationId xmlns:p14="http://schemas.microsoft.com/office/powerpoint/2010/main" val="379655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6971A-ACEA-AC58-DFC7-CC4796887A9C}"/>
              </a:ext>
            </a:extLst>
          </p:cNvPr>
          <p:cNvSpPr>
            <a:spLocks noGrp="1"/>
          </p:cNvSpPr>
          <p:nvPr>
            <p:ph type="title"/>
          </p:nvPr>
        </p:nvSpPr>
        <p:spPr>
          <a:xfrm>
            <a:off x="541647" y="344943"/>
            <a:ext cx="10515600" cy="773703"/>
          </a:xfrm>
        </p:spPr>
        <p:txBody>
          <a:bodyPr>
            <a:normAutofit/>
          </a:bodyPr>
          <a:lstStyle/>
          <a:p>
            <a:r>
              <a:rPr lang="en-US" sz="3200" b="0">
                <a:latin typeface="Aptos Display" panose="020B0004020202020204" pitchFamily="34" charset="0"/>
              </a:rPr>
              <a:t>About Office Hours</a:t>
            </a:r>
            <a:endParaRPr lang="en-GB" sz="3200" b="0">
              <a:latin typeface="Aptos Display" panose="020B0004020202020204" pitchFamily="34" charset="0"/>
            </a:endParaRPr>
          </a:p>
        </p:txBody>
      </p:sp>
      <p:sp>
        <p:nvSpPr>
          <p:cNvPr id="5" name="Content Placeholder 4">
            <a:extLst>
              <a:ext uri="{FF2B5EF4-FFF2-40B4-BE49-F238E27FC236}">
                <a16:creationId xmlns:a16="http://schemas.microsoft.com/office/drawing/2014/main" id="{22FA7058-D15C-4CE4-18DD-48D9647D4DDA}"/>
              </a:ext>
            </a:extLst>
          </p:cNvPr>
          <p:cNvSpPr>
            <a:spLocks noGrp="1"/>
          </p:cNvSpPr>
          <p:nvPr>
            <p:ph idx="1"/>
          </p:nvPr>
        </p:nvSpPr>
        <p:spPr>
          <a:xfrm>
            <a:off x="541647" y="1388016"/>
            <a:ext cx="10515600" cy="4970254"/>
          </a:xfrm>
        </p:spPr>
        <p:txBody>
          <a:bodyPr vert="horz" lIns="91440" tIns="45720" rIns="91440" bIns="45720" rtlCol="0" anchor="t">
            <a:normAutofit/>
          </a:bodyPr>
          <a:lstStyle/>
          <a:p>
            <a:pPr marL="342900" lvl="0" indent="-342900">
              <a:spcBef>
                <a:spcPts val="0"/>
              </a:spcBef>
              <a:tabLst>
                <a:tab pos="457200" algn="l"/>
              </a:tabLst>
            </a:pPr>
            <a:r>
              <a:rPr lang="en-US" sz="2000">
                <a:latin typeface="Aptos" panose="020B0004020202020204" pitchFamily="34" charset="0"/>
                <a:ea typeface="Times New Roman" panose="02020603050405020304" pitchFamily="18" charset="0"/>
                <a:cs typeface="Times New Roman"/>
              </a:rPr>
              <a:t>Office hours are facilitated by the Product managers and the wider team. </a:t>
            </a:r>
          </a:p>
          <a:p>
            <a:pPr marL="342900" lvl="0" indent="-342900">
              <a:spcBef>
                <a:spcPts val="0"/>
              </a:spcBef>
              <a:tabLst>
                <a:tab pos="457200" algn="l"/>
              </a:tabLst>
            </a:pPr>
            <a:endParaRPr lang="en-US" sz="2000">
              <a:latin typeface="Aptos" panose="020B0004020202020204" pitchFamily="34" charset="0"/>
              <a:ea typeface="DengXian" panose="02010600030101010101" pitchFamily="2" charset="-122"/>
              <a:cs typeface="Times New Roman" panose="02020603050405020304" pitchFamily="18" charset="0"/>
            </a:endParaRPr>
          </a:p>
          <a:p>
            <a:pPr marL="342900" lvl="0" indent="-342900">
              <a:spcBef>
                <a:spcPts val="0"/>
              </a:spcBef>
              <a:tabLst>
                <a:tab pos="457200" algn="l"/>
              </a:tabLst>
            </a:pPr>
            <a:r>
              <a:rPr lang="en-US" sz="2000">
                <a:latin typeface="Aptos" panose="020B0004020202020204" pitchFamily="34" charset="0"/>
                <a:ea typeface="Times New Roman" panose="02020603050405020304" pitchFamily="18" charset="0"/>
                <a:cs typeface="Times New Roman"/>
              </a:rPr>
              <a:t>Come and listen to the Anthology staff discuss in detail the latest feature releases, product developments and emerging current issues.</a:t>
            </a:r>
          </a:p>
          <a:p>
            <a:pPr marL="342900" lvl="0" indent="-342900">
              <a:spcBef>
                <a:spcPts val="0"/>
              </a:spcBef>
              <a:tabLst>
                <a:tab pos="457200" algn="l"/>
              </a:tabLst>
            </a:pPr>
            <a:endParaRPr lang="en-US" sz="2000">
              <a:latin typeface="Aptos" panose="020B0004020202020204" pitchFamily="34" charset="0"/>
              <a:ea typeface="DengXian" panose="02010600030101010101" pitchFamily="2" charset="-122"/>
              <a:cs typeface="Times New Roman" panose="02020603050405020304" pitchFamily="18" charset="0"/>
            </a:endParaRPr>
          </a:p>
          <a:p>
            <a:pPr marL="342900" lvl="0" indent="-342900">
              <a:spcBef>
                <a:spcPts val="0"/>
              </a:spcBef>
              <a:tabLst>
                <a:tab pos="457200" algn="l"/>
              </a:tabLst>
            </a:pPr>
            <a:r>
              <a:rPr lang="en-US" sz="2000">
                <a:latin typeface="Aptos" panose="020B0004020202020204" pitchFamily="34" charset="0"/>
                <a:ea typeface="Times New Roman" panose="02020603050405020304" pitchFamily="18" charset="0"/>
                <a:cs typeface="Times New Roman"/>
              </a:rPr>
              <a:t>You will have the opportunity to provide feedback and ask questions to the Ally Product Management team and other clients. </a:t>
            </a:r>
          </a:p>
          <a:p>
            <a:pPr marL="342900" lvl="0" indent="-342900">
              <a:spcBef>
                <a:spcPts val="0"/>
              </a:spcBef>
              <a:tabLst>
                <a:tab pos="457200" algn="l"/>
              </a:tabLst>
            </a:pPr>
            <a:endParaRPr lang="en-US" sz="2000">
              <a:latin typeface="Aptos" panose="020B0004020202020204" pitchFamily="34" charset="0"/>
              <a:ea typeface="DengXian" panose="02010600030101010101" pitchFamily="2" charset="-122"/>
              <a:cs typeface="Times New Roman" panose="02020603050405020304" pitchFamily="18" charset="0"/>
            </a:endParaRPr>
          </a:p>
          <a:p>
            <a:pPr marL="342900" lvl="0" indent="-342900">
              <a:spcBef>
                <a:spcPts val="0"/>
              </a:spcBef>
              <a:tabLst>
                <a:tab pos="457200" algn="l"/>
              </a:tabLst>
            </a:pPr>
            <a:r>
              <a:rPr lang="en-US" sz="2000">
                <a:latin typeface="Aptos" panose="020B0004020202020204" pitchFamily="34" charset="0"/>
                <a:ea typeface="Times New Roman" panose="02020603050405020304" pitchFamily="18" charset="0"/>
                <a:cs typeface="Times New Roman"/>
              </a:rPr>
              <a:t>The slide deck and recording will be shared after the meeting.</a:t>
            </a:r>
          </a:p>
          <a:p>
            <a:pPr marL="342900" lvl="0" indent="-342900">
              <a:spcBef>
                <a:spcPts val="0"/>
              </a:spcBef>
              <a:tabLst>
                <a:tab pos="457200" algn="l"/>
              </a:tabLst>
            </a:pPr>
            <a:endParaRPr lang="en-US" sz="2000">
              <a:latin typeface="Aptos" panose="020B0004020202020204" pitchFamily="34" charset="0"/>
              <a:ea typeface="Times New Roman" panose="02020603050405020304" pitchFamily="18" charset="0"/>
              <a:cs typeface="Times New Roman"/>
            </a:endParaRPr>
          </a:p>
          <a:p>
            <a:pPr marL="342900" lvl="0" indent="-342900">
              <a:spcBef>
                <a:spcPts val="0"/>
              </a:spcBef>
              <a:tabLst>
                <a:tab pos="457200" algn="l"/>
              </a:tabLst>
            </a:pPr>
            <a:r>
              <a:rPr lang="en-US" sz="2000">
                <a:latin typeface="Aptos" panose="020B0004020202020204" pitchFamily="34" charset="0"/>
              </a:rPr>
              <a:t>Closed captioning is available on today’s webinar (via Microsoft Teams). </a:t>
            </a:r>
          </a:p>
          <a:p>
            <a:pPr marL="342900" lvl="0" indent="-342900">
              <a:spcBef>
                <a:spcPts val="0"/>
              </a:spcBef>
              <a:tabLst>
                <a:tab pos="457200" algn="l"/>
              </a:tabLst>
            </a:pPr>
            <a:endParaRPr lang="en-US" sz="2000">
              <a:latin typeface="Aptos" panose="020B0004020202020204" pitchFamily="34" charset="0"/>
            </a:endParaRPr>
          </a:p>
          <a:p>
            <a:pPr marL="342900" lvl="0" indent="-342900">
              <a:spcBef>
                <a:spcPts val="0"/>
              </a:spcBef>
              <a:tabLst>
                <a:tab pos="457200" algn="l"/>
              </a:tabLst>
            </a:pPr>
            <a:r>
              <a:rPr lang="en-US" sz="2000">
                <a:latin typeface="Aptos" panose="020B0004020202020204" pitchFamily="34" charset="0"/>
              </a:rPr>
              <a:t>Based on Anthology’s AI Trustworthy Framework, the use of third-party AI generator software for notetaking or recording of this session requires consent from all webinar attendees and prior approval from Anthology.​</a:t>
            </a:r>
            <a:endParaRPr lang="es-419" sz="2000">
              <a:latin typeface="Aptos" panose="020B0004020202020204" pitchFamily="34" charset="0"/>
            </a:endParaRPr>
          </a:p>
          <a:p>
            <a:pPr marL="342900" lvl="0" indent="-342900">
              <a:spcBef>
                <a:spcPts val="0"/>
              </a:spcBef>
              <a:tabLst>
                <a:tab pos="457200" algn="l"/>
              </a:tabLst>
            </a:pPr>
            <a:endParaRPr lang="en-US" sz="2000">
              <a:latin typeface="Aptos" panose="020B0004020202020204" pitchFamily="34" charset="0"/>
              <a:ea typeface="DengXian" panose="02010600030101010101" pitchFamily="2" charset="-122"/>
              <a:cs typeface="Times New Roman"/>
            </a:endParaRPr>
          </a:p>
          <a:p>
            <a:pPr marL="0" indent="0">
              <a:buNone/>
            </a:pPr>
            <a:endParaRPr lang="en-GB" sz="2000">
              <a:latin typeface="Aptos" panose="020B0004020202020204" pitchFamily="34" charset="0"/>
            </a:endParaRPr>
          </a:p>
        </p:txBody>
      </p:sp>
    </p:spTree>
    <p:extLst>
      <p:ext uri="{BB962C8B-B14F-4D97-AF65-F5344CB8AC3E}">
        <p14:creationId xmlns:p14="http://schemas.microsoft.com/office/powerpoint/2010/main" val="246817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E1A1-D479-3288-8A54-84087379776F}"/>
              </a:ext>
            </a:extLst>
          </p:cNvPr>
          <p:cNvSpPr>
            <a:spLocks noGrp="1"/>
          </p:cNvSpPr>
          <p:nvPr>
            <p:ph type="title"/>
          </p:nvPr>
        </p:nvSpPr>
        <p:spPr>
          <a:xfrm>
            <a:off x="457200" y="169176"/>
            <a:ext cx="10515600" cy="1325563"/>
          </a:xfrm>
        </p:spPr>
        <p:txBody>
          <a:bodyPr>
            <a:normAutofit/>
          </a:bodyPr>
          <a:lstStyle/>
          <a:p>
            <a:r>
              <a:rPr lang="en-US" sz="3200" b="0">
                <a:latin typeface="Aptos Display" panose="020B0004020202020204" pitchFamily="34" charset="0"/>
              </a:rPr>
              <a:t>Agenda for Today (February 10, 2025)</a:t>
            </a:r>
          </a:p>
        </p:txBody>
      </p:sp>
      <p:sp>
        <p:nvSpPr>
          <p:cNvPr id="3" name="Content Placeholder 2">
            <a:extLst>
              <a:ext uri="{FF2B5EF4-FFF2-40B4-BE49-F238E27FC236}">
                <a16:creationId xmlns:a16="http://schemas.microsoft.com/office/drawing/2014/main" id="{C811A7B8-E94F-744B-029C-2E65631F360C}"/>
              </a:ext>
            </a:extLst>
          </p:cNvPr>
          <p:cNvSpPr>
            <a:spLocks noGrp="1"/>
          </p:cNvSpPr>
          <p:nvPr>
            <p:ph idx="1"/>
          </p:nvPr>
        </p:nvSpPr>
        <p:spPr>
          <a:xfrm>
            <a:off x="838200" y="1494739"/>
            <a:ext cx="10515600" cy="4351338"/>
          </a:xfrm>
        </p:spPr>
        <p:txBody>
          <a:bodyPr vert="horz" lIns="91440" tIns="45720" rIns="91440" bIns="45720" rtlCol="0" anchor="t">
            <a:normAutofit/>
          </a:bodyPr>
          <a:lstStyle/>
          <a:p>
            <a:r>
              <a:rPr lang="en-US" sz="2400">
                <a:latin typeface="Aptos" panose="020B0004020202020204" pitchFamily="34" charset="0"/>
              </a:rPr>
              <a:t>Upcoming / Ongoing events</a:t>
            </a:r>
            <a:endParaRPr lang="en-US" sz="2400">
              <a:latin typeface="Aptos" panose="020B0004020202020204" pitchFamily="34" charset="0"/>
              <a:cs typeface="Calibri"/>
            </a:endParaRPr>
          </a:p>
          <a:p>
            <a:pPr marL="800100" lvl="1" indent="-342900">
              <a:lnSpc>
                <a:spcPct val="100000"/>
              </a:lnSpc>
              <a:spcBef>
                <a:spcPts val="0"/>
              </a:spcBef>
            </a:pPr>
            <a:r>
              <a:rPr lang="en-US" sz="2000">
                <a:latin typeface="Aptos"/>
                <a:ea typeface="Calibri"/>
                <a:cs typeface="Calibri"/>
              </a:rPr>
              <a:t>Catalyst Award Nominations</a:t>
            </a:r>
          </a:p>
          <a:p>
            <a:pPr marL="800100" lvl="1" indent="-342900">
              <a:lnSpc>
                <a:spcPct val="100000"/>
              </a:lnSpc>
              <a:spcBef>
                <a:spcPts val="0"/>
              </a:spcBef>
            </a:pPr>
            <a:r>
              <a:rPr lang="en-US" sz="2000">
                <a:latin typeface="Aptos"/>
                <a:ea typeface="Calibri"/>
                <a:cs typeface="Calibri"/>
              </a:rPr>
              <a:t>International Ally User Group – Feb 27, 2025</a:t>
            </a:r>
          </a:p>
          <a:p>
            <a:pPr marL="800100" lvl="1" indent="-342900">
              <a:lnSpc>
                <a:spcPct val="100000"/>
              </a:lnSpc>
              <a:spcBef>
                <a:spcPts val="0"/>
              </a:spcBef>
            </a:pPr>
            <a:r>
              <a:rPr lang="en-US" sz="2000">
                <a:latin typeface="Aptos"/>
                <a:ea typeface="Calibri"/>
                <a:cs typeface="Calibri"/>
              </a:rPr>
              <a:t>Ally Roadmap – March 26, 2025</a:t>
            </a:r>
          </a:p>
          <a:p>
            <a:r>
              <a:rPr lang="en-US" sz="2400">
                <a:latin typeface="Aptos" panose="020B0004020202020204" pitchFamily="34" charset="0"/>
              </a:rPr>
              <a:t>Recent Highlights</a:t>
            </a:r>
          </a:p>
          <a:p>
            <a:r>
              <a:rPr lang="en-US" sz="2400">
                <a:latin typeface="Aptos" panose="020B0004020202020204" pitchFamily="34" charset="0"/>
              </a:rPr>
              <a:t>Roadmap Update</a:t>
            </a:r>
          </a:p>
          <a:p>
            <a:r>
              <a:rPr lang="en-US" sz="2400">
                <a:latin typeface="Aptos" panose="020B0004020202020204" pitchFamily="34" charset="0"/>
              </a:rPr>
              <a:t>Q&amp;A with Chris and the Ally team</a:t>
            </a:r>
            <a:endParaRPr lang="en-US" sz="2400">
              <a:latin typeface="Aptos" panose="020B0004020202020204" pitchFamily="34" charset="0"/>
              <a:cs typeface="Calibri"/>
            </a:endParaRPr>
          </a:p>
          <a:p>
            <a:pPr lvl="1"/>
            <a:r>
              <a:rPr lang="en-US" sz="2000">
                <a:latin typeface="Aptos" panose="020B0004020202020204" pitchFamily="34" charset="0"/>
              </a:rPr>
              <a:t>Roadmap questions around upcoming features</a:t>
            </a:r>
            <a:endParaRPr lang="en-US" sz="2000">
              <a:latin typeface="Aptos" panose="020B0004020202020204" pitchFamily="34" charset="0"/>
              <a:cs typeface="Calibri"/>
            </a:endParaRPr>
          </a:p>
          <a:p>
            <a:pPr lvl="1"/>
            <a:r>
              <a:rPr lang="en-US" sz="2000">
                <a:latin typeface="Aptos" panose="020B0004020202020204" pitchFamily="34" charset="0"/>
              </a:rPr>
              <a:t>General questions and chat</a:t>
            </a:r>
            <a:endParaRPr lang="en-US" sz="2000">
              <a:latin typeface="Aptos" panose="020B0004020202020204" pitchFamily="34" charset="0"/>
              <a:cs typeface="Calibri"/>
            </a:endParaRPr>
          </a:p>
          <a:p>
            <a:pPr marL="457200" lvl="1" indent="0">
              <a:buNone/>
            </a:pPr>
            <a:endParaRPr lang="en-US" sz="1800">
              <a:latin typeface="Aptos" panose="020B0004020202020204" pitchFamily="34" charset="0"/>
              <a:cs typeface="Calibri"/>
            </a:endParaRPr>
          </a:p>
          <a:p>
            <a:endParaRPr lang="en-US" sz="3200">
              <a:latin typeface="Aptos" panose="020B0004020202020204" pitchFamily="34" charset="0"/>
              <a:cs typeface="Calibri" panose="020F0502020204030204"/>
            </a:endParaRPr>
          </a:p>
        </p:txBody>
      </p:sp>
    </p:spTree>
    <p:extLst>
      <p:ext uri="{BB962C8B-B14F-4D97-AF65-F5344CB8AC3E}">
        <p14:creationId xmlns:p14="http://schemas.microsoft.com/office/powerpoint/2010/main" val="293961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A0B0-9003-B6BA-5068-7DC387E62472}"/>
              </a:ext>
            </a:extLst>
          </p:cNvPr>
          <p:cNvSpPr>
            <a:spLocks noGrp="1"/>
          </p:cNvSpPr>
          <p:nvPr>
            <p:ph type="ctrTitle"/>
          </p:nvPr>
        </p:nvSpPr>
        <p:spPr/>
        <p:txBody>
          <a:bodyPr/>
          <a:lstStyle/>
          <a:p>
            <a:r>
              <a:rPr lang="en-US">
                <a:latin typeface="Aptos Display" panose="020B0004020202020204" pitchFamily="34" charset="0"/>
              </a:rPr>
              <a:t>Upcoming/Ongoing Events </a:t>
            </a:r>
          </a:p>
        </p:txBody>
      </p:sp>
      <p:sp>
        <p:nvSpPr>
          <p:cNvPr id="3" name="Subtitle 2">
            <a:extLst>
              <a:ext uri="{FF2B5EF4-FFF2-40B4-BE49-F238E27FC236}">
                <a16:creationId xmlns:a16="http://schemas.microsoft.com/office/drawing/2014/main" id="{FC4FC711-8945-BDA9-A971-2DA20DEABB6D}"/>
              </a:ext>
            </a:extLst>
          </p:cNvPr>
          <p:cNvSpPr>
            <a:spLocks noGrp="1"/>
          </p:cNvSpPr>
          <p:nvPr>
            <p:ph type="subTitle" idx="1"/>
          </p:nvPr>
        </p:nvSpPr>
        <p:spPr/>
        <p:txBody>
          <a:bodyPr/>
          <a:lstStyle/>
          <a:p>
            <a:endParaRPr lang="en-US">
              <a:latin typeface="Aptos" panose="020B0004020202020204" pitchFamily="34" charset="0"/>
            </a:endParaRPr>
          </a:p>
        </p:txBody>
      </p:sp>
    </p:spTree>
    <p:extLst>
      <p:ext uri="{BB962C8B-B14F-4D97-AF65-F5344CB8AC3E}">
        <p14:creationId xmlns:p14="http://schemas.microsoft.com/office/powerpoint/2010/main" val="271482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ue background with a blue screen&#10;&#10;AI-generated content may be incorrect.">
            <a:extLst>
              <a:ext uri="{FF2B5EF4-FFF2-40B4-BE49-F238E27FC236}">
                <a16:creationId xmlns:a16="http://schemas.microsoft.com/office/drawing/2014/main" id="{34E6F650-BDE9-1573-F9B4-6BF28079E4D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pic>
        <p:nvPicPr>
          <p:cNvPr id="7" name="Picture 6" descr="Anthology Catalyst Awards&#10;">
            <a:extLst>
              <a:ext uri="{FF2B5EF4-FFF2-40B4-BE49-F238E27FC236}">
                <a16:creationId xmlns:a16="http://schemas.microsoft.com/office/drawing/2014/main" id="{63FF64C7-E056-232E-5DB1-4D9E1A033D38}"/>
              </a:ext>
            </a:extLst>
          </p:cNvPr>
          <p:cNvPicPr>
            <a:picLocks noChangeAspect="1"/>
          </p:cNvPicPr>
          <p:nvPr/>
        </p:nvPicPr>
        <p:blipFill>
          <a:blip r:embed="rId4"/>
          <a:stretch>
            <a:fillRect/>
          </a:stretch>
        </p:blipFill>
        <p:spPr>
          <a:xfrm>
            <a:off x="5730949" y="259728"/>
            <a:ext cx="6567381" cy="5989452"/>
          </a:xfrm>
          <a:prstGeom prst="rect">
            <a:avLst/>
          </a:prstGeom>
        </p:spPr>
      </p:pic>
      <p:sp>
        <p:nvSpPr>
          <p:cNvPr id="9" name="TextBox 8">
            <a:extLst>
              <a:ext uri="{FF2B5EF4-FFF2-40B4-BE49-F238E27FC236}">
                <a16:creationId xmlns:a16="http://schemas.microsoft.com/office/drawing/2014/main" id="{44C2568E-72E1-4F3E-D94E-2B94348471A3}"/>
              </a:ext>
            </a:extLst>
          </p:cNvPr>
          <p:cNvSpPr txBox="1"/>
          <p:nvPr/>
        </p:nvSpPr>
        <p:spPr>
          <a:xfrm>
            <a:off x="683070" y="2653663"/>
            <a:ext cx="5047879" cy="1200329"/>
          </a:xfrm>
          <a:prstGeom prst="rect">
            <a:avLst/>
          </a:prstGeom>
          <a:noFill/>
        </p:spPr>
        <p:txBody>
          <a:bodyPr wrap="square" rtlCol="0">
            <a:spAutoFit/>
          </a:bodyPr>
          <a:lstStyle/>
          <a:p>
            <a:r>
              <a:rPr lang="en-US" b="0" i="0">
                <a:solidFill>
                  <a:schemeClr val="bg1"/>
                </a:solidFill>
                <a:effectLst/>
                <a:latin typeface="Aptos" panose="020B0004020202020204" pitchFamily="34" charset="0"/>
              </a:rPr>
              <a:t>The annual Anthology Catalyst Awards honor standout customers for reimagining what’s possible in education and using Anthology solutions to make an impact.</a:t>
            </a:r>
            <a:endParaRPr lang="en-CO" b="1">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7E5BD1C4-4B73-E57B-D97C-EACEE4F583D5}"/>
              </a:ext>
            </a:extLst>
          </p:cNvPr>
          <p:cNvSpPr txBox="1"/>
          <p:nvPr/>
        </p:nvSpPr>
        <p:spPr>
          <a:xfrm>
            <a:off x="683070" y="4536432"/>
            <a:ext cx="5600772" cy="830997"/>
          </a:xfrm>
          <a:prstGeom prst="rect">
            <a:avLst/>
          </a:prstGeom>
          <a:noFill/>
        </p:spPr>
        <p:txBody>
          <a:bodyPr wrap="square" rtlCol="0">
            <a:spAutoFit/>
          </a:bodyPr>
          <a:lstStyle/>
          <a:p>
            <a:r>
              <a:rPr lang="en-US" sz="2400">
                <a:solidFill>
                  <a:schemeClr val="bg1"/>
                </a:solidFill>
                <a:effectLst/>
                <a:latin typeface="Aptos" panose="020B0004020202020204" pitchFamily="34" charset="0"/>
              </a:rPr>
              <a:t>Nominations are open</a:t>
            </a:r>
          </a:p>
          <a:p>
            <a:r>
              <a:rPr lang="en-US" sz="2400" b="1">
                <a:solidFill>
                  <a:schemeClr val="bg1"/>
                </a:solidFill>
                <a:effectLst/>
                <a:latin typeface="Aptos" panose="020B0004020202020204" pitchFamily="34" charset="0"/>
              </a:rPr>
              <a:t>February 3 through March 17, 2025 </a:t>
            </a:r>
            <a:endParaRPr lang="en-CO" sz="2400" b="1">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070AB2BC-B619-2E2E-130D-30D0AFB0E717}"/>
              </a:ext>
            </a:extLst>
          </p:cNvPr>
          <p:cNvSpPr txBox="1"/>
          <p:nvPr/>
        </p:nvSpPr>
        <p:spPr>
          <a:xfrm>
            <a:off x="683070" y="5560751"/>
            <a:ext cx="4962815" cy="369332"/>
          </a:xfrm>
          <a:prstGeom prst="rect">
            <a:avLst/>
          </a:prstGeom>
          <a:noFill/>
        </p:spPr>
        <p:txBody>
          <a:bodyPr wrap="square" rtlCol="0">
            <a:spAutoFit/>
          </a:bodyPr>
          <a:lstStyle/>
          <a:p>
            <a:r>
              <a:rPr lang="en-US" b="0" i="0">
                <a:solidFill>
                  <a:schemeClr val="bg1"/>
                </a:solidFill>
                <a:effectLst/>
                <a:latin typeface="Aptos" panose="020B0004020202020204" pitchFamily="34" charset="0"/>
              </a:rPr>
              <a:t>Learn more at </a:t>
            </a:r>
            <a:r>
              <a:rPr lang="en-US" b="1">
                <a:solidFill>
                  <a:schemeClr val="bg1"/>
                </a:solidFill>
                <a:effectLst/>
                <a:latin typeface="Aptos" panose="020B0004020202020204" pitchFamily="34" charset="0"/>
              </a:rPr>
              <a:t>anthology.com/catalyst</a:t>
            </a:r>
            <a:endParaRPr lang="en-CO" b="1">
              <a:solidFill>
                <a:schemeClr val="bg1"/>
              </a:solidFill>
              <a:latin typeface="Aptos" panose="020B0004020202020204" pitchFamily="34" charset="0"/>
            </a:endParaRPr>
          </a:p>
        </p:txBody>
      </p:sp>
      <p:cxnSp>
        <p:nvCxnSpPr>
          <p:cNvPr id="15" name="Straight Connector 14">
            <a:extLst>
              <a:ext uri="{FF2B5EF4-FFF2-40B4-BE49-F238E27FC236}">
                <a16:creationId xmlns:a16="http://schemas.microsoft.com/office/drawing/2014/main" id="{EA9C7A0F-1C4E-B881-D125-FB07AB3AA89B}"/>
              </a:ext>
              <a:ext uri="{C183D7F6-B498-43B3-948B-1728B52AA6E4}">
                <adec:decorative xmlns:adec="http://schemas.microsoft.com/office/drawing/2017/decorative" val="1"/>
              </a:ext>
            </a:extLst>
          </p:cNvPr>
          <p:cNvCxnSpPr/>
          <p:nvPr/>
        </p:nvCxnSpPr>
        <p:spPr>
          <a:xfrm>
            <a:off x="768134" y="4281713"/>
            <a:ext cx="4962815" cy="0"/>
          </a:xfrm>
          <a:prstGeom prst="line">
            <a:avLst/>
          </a:prstGeom>
          <a:ln w="19050">
            <a:solidFill>
              <a:srgbClr val="003C97"/>
            </a:solidFill>
            <a:prstDash val="solid"/>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543C4CA2-9F85-8BA2-B61A-4CCCBE60B0A8}"/>
              </a:ext>
            </a:extLst>
          </p:cNvPr>
          <p:cNvSpPr>
            <a:spLocks noGrp="1"/>
          </p:cNvSpPr>
          <p:nvPr>
            <p:ph type="title" idx="4294967295"/>
          </p:nvPr>
        </p:nvSpPr>
        <p:spPr>
          <a:xfrm>
            <a:off x="683070" y="547930"/>
            <a:ext cx="5047879" cy="20810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0179"/>
              </a:lnSpc>
              <a:spcBef>
                <a:spcPts val="0"/>
              </a:spcBef>
              <a:spcAft>
                <a:spcPts val="0"/>
              </a:spcAft>
              <a:buClrTx/>
              <a:buSzTx/>
              <a:buFontTx/>
              <a:buNone/>
              <a:tabLst/>
              <a:defRPr/>
            </a:pPr>
            <a:r>
              <a:rPr kumimoji="0" lang="en-US" sz="40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rPr>
              <a:t>Honoring</a:t>
            </a:r>
            <a:r>
              <a:rPr kumimoji="0" lang="en-US" sz="4000" b="1" i="0" u="none" strike="noStrike" kern="1200" cap="none" spc="0" normalizeH="0" baseline="0" noProof="0">
                <a:ln w="0"/>
                <a:gradFill flip="none" rotWithShape="1">
                  <a:gsLst>
                    <a:gs pos="0">
                      <a:schemeClr val="accent5">
                        <a:lumMod val="50000"/>
                      </a:schemeClr>
                    </a:gs>
                    <a:gs pos="50000">
                      <a:schemeClr val="accent5"/>
                    </a:gs>
                    <a:gs pos="100000">
                      <a:schemeClr val="accent5">
                        <a:lumMod val="60000"/>
                        <a:lumOff val="40000"/>
                      </a:schemeClr>
                    </a:gs>
                  </a:gsLst>
                  <a:lin ang="10800000" scaled="1"/>
                  <a:tileRect/>
                </a:gradFill>
                <a:effectLst>
                  <a:reflection blurRad="6350" stA="0" endPos="35500" dir="5400000" sy="-90000" algn="bl" rotWithShape="0"/>
                </a:effectLst>
                <a:uLnTx/>
                <a:uFillTx/>
                <a:latin typeface="Aptos" panose="020B0004020202020204" pitchFamily="34" charset="0"/>
                <a:ea typeface="+mn-ea"/>
                <a:cs typeface="+mn-cs"/>
              </a:rPr>
              <a:t> </a:t>
            </a:r>
            <a:r>
              <a:rPr kumimoji="0" lang="en-US" sz="4000" b="1" i="0" u="none" strike="noStrike" kern="1200" cap="none" spc="0" normalizeH="0" baseline="0" noProof="0">
                <a:ln w="0"/>
                <a:gradFill flip="none" rotWithShape="1">
                  <a:gsLst>
                    <a:gs pos="40000">
                      <a:srgbClr val="0075FF"/>
                    </a:gs>
                    <a:gs pos="16000">
                      <a:srgbClr val="0DAC41"/>
                    </a:gs>
                  </a:gsLst>
                  <a:lin ang="10800000" scaled="1"/>
                  <a:tileRect/>
                </a:gradFill>
                <a:effectLst>
                  <a:reflection blurRad="6350" stA="0" endPos="35500" dir="5400000" sy="-90000" algn="bl" rotWithShape="0"/>
                </a:effectLst>
                <a:uLnTx/>
                <a:uFillTx/>
                <a:latin typeface="Aptos" panose="020B0004020202020204" pitchFamily="34" charset="0"/>
                <a:ea typeface="+mn-ea"/>
                <a:cs typeface="+mn-cs"/>
              </a:rPr>
              <a:t>Innovation</a:t>
            </a:r>
            <a:r>
              <a:rPr kumimoji="0" lang="en-US" sz="4000" b="1" i="0" u="none" strike="noStrike" kern="1200" cap="none" spc="0" normalizeH="0" baseline="0" noProof="0">
                <a:ln w="0"/>
                <a:gradFill flip="none" rotWithShape="1">
                  <a:gsLst>
                    <a:gs pos="0">
                      <a:schemeClr val="accent5">
                        <a:lumMod val="50000"/>
                      </a:schemeClr>
                    </a:gs>
                    <a:gs pos="50000">
                      <a:schemeClr val="accent5"/>
                    </a:gs>
                    <a:gs pos="100000">
                      <a:schemeClr val="accent5">
                        <a:lumMod val="60000"/>
                        <a:lumOff val="40000"/>
                      </a:schemeClr>
                    </a:gs>
                  </a:gsLst>
                  <a:lin ang="10800000" scaled="1"/>
                  <a:tileRect/>
                </a:gradFill>
                <a:effectLst>
                  <a:reflection blurRad="6350" stA="0" endPos="35500" dir="5400000" sy="-90000" algn="bl" rotWithShape="0"/>
                </a:effectLst>
                <a:uLnTx/>
                <a:uFillTx/>
                <a:latin typeface="Aptos" panose="020B0004020202020204" pitchFamily="34" charset="0"/>
                <a:ea typeface="+mn-ea"/>
                <a:cs typeface="+mn-cs"/>
              </a:rPr>
              <a:t> </a:t>
            </a:r>
            <a:r>
              <a:rPr kumimoji="0" lang="en-US" sz="40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rPr>
              <a:t>and</a:t>
            </a:r>
            <a:r>
              <a:rPr kumimoji="0" lang="en-US" sz="4000" b="1" i="0" u="none" strike="noStrike" kern="1200" cap="none" spc="0" normalizeH="0" baseline="0" noProof="0">
                <a:ln w="0"/>
                <a:gradFill flip="none" rotWithShape="1">
                  <a:gsLst>
                    <a:gs pos="0">
                      <a:schemeClr val="accent5">
                        <a:lumMod val="50000"/>
                      </a:schemeClr>
                    </a:gs>
                    <a:gs pos="50000">
                      <a:schemeClr val="accent5"/>
                    </a:gs>
                    <a:gs pos="100000">
                      <a:schemeClr val="accent5">
                        <a:lumMod val="60000"/>
                        <a:lumOff val="40000"/>
                      </a:schemeClr>
                    </a:gs>
                  </a:gsLst>
                  <a:lin ang="10800000" scaled="1"/>
                  <a:tileRect/>
                </a:gradFill>
                <a:effectLst>
                  <a:reflection blurRad="6350" stA="0" endPos="35500" dir="5400000" sy="-90000" algn="bl" rotWithShape="0"/>
                </a:effectLst>
                <a:uLnTx/>
                <a:uFillTx/>
                <a:latin typeface="Aptos" panose="020B0004020202020204" pitchFamily="34" charset="0"/>
                <a:ea typeface="+mn-ea"/>
                <a:cs typeface="+mn-cs"/>
              </a:rPr>
              <a:t> </a:t>
            </a:r>
            <a:r>
              <a:rPr kumimoji="0" lang="en-US" sz="4000" b="1" i="0" u="none" strike="noStrike" kern="1200" cap="none" spc="0" normalizeH="0" baseline="0" noProof="0">
                <a:ln w="0"/>
                <a:gradFill flip="none" rotWithShape="1">
                  <a:gsLst>
                    <a:gs pos="61000">
                      <a:srgbClr val="0075FF"/>
                    </a:gs>
                    <a:gs pos="18000">
                      <a:srgbClr val="0DAC41"/>
                    </a:gs>
                  </a:gsLst>
                  <a:lin ang="10800000" scaled="1"/>
                  <a:tileRect/>
                </a:gradFill>
                <a:effectLst>
                  <a:reflection blurRad="6350" stA="0" endPos="35500" dir="5400000" sy="-90000" algn="bl" rotWithShape="0"/>
                </a:effectLst>
                <a:uLnTx/>
                <a:uFillTx/>
                <a:latin typeface="Aptos" panose="020B0004020202020204" pitchFamily="34" charset="0"/>
                <a:ea typeface="+mn-ea"/>
                <a:cs typeface="+mn-cs"/>
              </a:rPr>
              <a:t>Excellence</a:t>
            </a:r>
            <a:r>
              <a:rPr kumimoji="0" lang="en-US" sz="4000" b="1" i="0" u="none" strike="noStrike" kern="1200" cap="none" spc="0" normalizeH="0" baseline="0" noProof="0">
                <a:ln w="0"/>
                <a:gradFill flip="none" rotWithShape="1">
                  <a:gsLst>
                    <a:gs pos="0">
                      <a:schemeClr val="accent5">
                        <a:lumMod val="50000"/>
                      </a:schemeClr>
                    </a:gs>
                    <a:gs pos="50000">
                      <a:schemeClr val="accent5"/>
                    </a:gs>
                    <a:gs pos="100000">
                      <a:schemeClr val="accent5">
                        <a:lumMod val="60000"/>
                        <a:lumOff val="40000"/>
                      </a:schemeClr>
                    </a:gs>
                  </a:gsLst>
                  <a:lin ang="10800000" scaled="1"/>
                  <a:tileRect/>
                </a:gradFill>
                <a:effectLst>
                  <a:reflection blurRad="6350" stA="0" endPos="35500" dir="5400000" sy="-90000" algn="bl" rotWithShape="0"/>
                </a:effectLst>
                <a:uLnTx/>
                <a:uFillTx/>
                <a:latin typeface="Aptos" panose="020B0004020202020204" pitchFamily="34" charset="0"/>
                <a:ea typeface="+mn-ea"/>
                <a:cs typeface="+mn-cs"/>
              </a:rPr>
              <a:t> </a:t>
            </a:r>
            <a:r>
              <a:rPr kumimoji="0" lang="en-US" sz="40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rPr>
              <a:t>in our Global Customer Community</a:t>
            </a:r>
            <a:endParaRPr kumimoji="0" lang="en-CO" sz="4000" b="1" i="0" u="none" strike="noStrike" kern="1200" cap="none" spc="0" normalizeH="0" baseline="0" noProof="0">
              <a:ln w="0"/>
              <a:solidFill>
                <a:schemeClr val="bg1"/>
              </a:solidFill>
              <a:effectLst>
                <a:reflection blurRad="6350" stA="0" endPos="35500" dir="5400000" sy="-90000" algn="bl" rotWithShape="0"/>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64490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FEFA9-BFA8-E94C-6D29-D429A700CB2B}"/>
              </a:ext>
            </a:extLst>
          </p:cNvPr>
          <p:cNvSpPr>
            <a:spLocks noGrp="1"/>
          </p:cNvSpPr>
          <p:nvPr>
            <p:ph type="title"/>
          </p:nvPr>
        </p:nvSpPr>
        <p:spPr>
          <a:xfrm>
            <a:off x="440210" y="232548"/>
            <a:ext cx="10515600" cy="1073150"/>
          </a:xfrm>
        </p:spPr>
        <p:txBody>
          <a:bodyPr>
            <a:normAutofit/>
          </a:bodyPr>
          <a:lstStyle/>
          <a:p>
            <a:r>
              <a:rPr lang="en-GB" sz="3200">
                <a:latin typeface="Aptos Display"/>
              </a:rPr>
              <a:t>International Ally User Group February 27</a:t>
            </a:r>
            <a:endParaRPr lang="en-US"/>
          </a:p>
        </p:txBody>
      </p:sp>
      <p:pic>
        <p:nvPicPr>
          <p:cNvPr id="1026" name="Picture 2" descr="Date: Thursday 21 November 2024.&#10;&#10;Time: 07:00 PST / 10:00 EST / 15:00 GMT / 16:00 CET / 18:00 TRT / 19:00 GST&#10;&#10;Duration: 1 hour.">
            <a:extLst>
              <a:ext uri="{FF2B5EF4-FFF2-40B4-BE49-F238E27FC236}">
                <a16:creationId xmlns:a16="http://schemas.microsoft.com/office/drawing/2014/main" id="{C4AB86E4-CDC7-0388-97A7-63D5AAD155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37" b="5079"/>
          <a:stretch/>
        </p:blipFill>
        <p:spPr bwMode="auto">
          <a:xfrm>
            <a:off x="0" y="1483662"/>
            <a:ext cx="12192000" cy="537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5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0CE3-ABEC-0B9B-AFD4-9DE504F6F9F2}"/>
              </a:ext>
            </a:extLst>
          </p:cNvPr>
          <p:cNvSpPr>
            <a:spLocks noGrp="1"/>
          </p:cNvSpPr>
          <p:nvPr>
            <p:ph type="title"/>
          </p:nvPr>
        </p:nvSpPr>
        <p:spPr/>
        <p:txBody>
          <a:bodyPr/>
          <a:lstStyle/>
          <a:p>
            <a:r>
              <a:rPr lang="en-GB" err="1"/>
              <a:t>Advacning</a:t>
            </a:r>
            <a:r>
              <a:rPr lang="en-GB"/>
              <a:t> accessibility in Higer Education</a:t>
            </a:r>
          </a:p>
        </p:txBody>
      </p:sp>
      <p:pic>
        <p:nvPicPr>
          <p:cNvPr id="1026" name="Picture 2" descr="Advancing Accessibility in Higher Education: A Collaborative Approach&#10;@irene sidede, Academic Accessibility Technologist, University of Tampa.&#10;&#10;“This presentation highlights key initiatives aimed at fostering accessible and inclusive learning environments in higher education. Participants will explore strategies to empower faculty through a combination of cohort collaborations, training programs, and personalized support.&#10;&#10;Key Topics Include:&#10;&#10;Faculty Cohorts: Collaborative efforts with instructional designers to integrate inclusive design practices into Canvas courses and boost student motivation through interactive activities.&#10;Academic Accessibility Course: Introducing a mandatory course to equip faculty with foundational accessibility knowledge.&#10;Course Reviews: Regular semester reviews of faculty courses, with the goal of achieving an 80% accessibility compliance score to meet institutional standards.&#10;Training Sessions: Themed and engaging workshops on tools like ALLY and techniques for file remediation, using innovative themes such as &quot;The Universe of Universal Design for Learning.&quot;&#10;One-on-One Support: Personalized sessions tailored to specific courses, offering a hands-on approach to accessibility challenges.&#10;Reporting Structure: Reporting out through newsletters and providing numbers, results and the accessible formats being used by students.&#10;Through these initiatives, this presentation will showcase a roadmap for driving meaningful progress in accessibility across higher education institutions.”">
            <a:extLst>
              <a:ext uri="{FF2B5EF4-FFF2-40B4-BE49-F238E27FC236}">
                <a16:creationId xmlns:a16="http://schemas.microsoft.com/office/drawing/2014/main" id="{39A60356-4ABB-879D-A90F-D2E9B1ABD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7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220A-BA59-6CF7-0E60-3430CE879442}"/>
              </a:ext>
            </a:extLst>
          </p:cNvPr>
          <p:cNvSpPr>
            <a:spLocks noGrp="1"/>
          </p:cNvSpPr>
          <p:nvPr>
            <p:ph type="title"/>
          </p:nvPr>
        </p:nvSpPr>
        <p:spPr/>
        <p:txBody>
          <a:bodyPr/>
          <a:lstStyle/>
          <a:p>
            <a:r>
              <a:rPr lang="en-GB" err="1"/>
              <a:t>Plys</a:t>
            </a:r>
            <a:r>
              <a:rPr lang="en-GB"/>
              <a:t> one enough?</a:t>
            </a:r>
          </a:p>
        </p:txBody>
      </p:sp>
      <p:pic>
        <p:nvPicPr>
          <p:cNvPr id="2050" name="Picture 2" descr="Is 'plus one' enough? Addressing accessibility challenges in legacy resources&#10;Anna Ruff, Learning Designer, University of Southampton.&#10;&#10;“Discover practical strategies for updating legacy learning resources, overcoming common accessibility challenges, and fostering sustainable content creation.&#10;&#10;Learn how small, incremental changes can significantly improve user experience and accessibility, within real world constraints of time and resource.&#10;&#10;This presentation will focus on legacy content created in Articulate Storyline.”">
            <a:extLst>
              <a:ext uri="{FF2B5EF4-FFF2-40B4-BE49-F238E27FC236}">
                <a16:creationId xmlns:a16="http://schemas.microsoft.com/office/drawing/2014/main" id="{9A5BF6CA-1657-E712-0718-2391530DB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23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35bfef-72aa-4d01-bf32-695f70176328">
      <Terms xmlns="http://schemas.microsoft.com/office/infopath/2007/PartnerControls"/>
    </lcf76f155ced4ddcb4097134ff3c332f>
    <TaxCatchAll xmlns="ae8813c5-19f8-4b74-8cc8-ebe879a9508f"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D9A2900C50EC499F0C39C2E4EC869D" ma:contentTypeVersion="15" ma:contentTypeDescription="Create a new document." ma:contentTypeScope="" ma:versionID="7375f72e18986821664d65d69212949a">
  <xsd:schema xmlns:xsd="http://www.w3.org/2001/XMLSchema" xmlns:xs="http://www.w3.org/2001/XMLSchema" xmlns:p="http://schemas.microsoft.com/office/2006/metadata/properties" xmlns:ns1="http://schemas.microsoft.com/sharepoint/v3" xmlns:ns2="c435bfef-72aa-4d01-bf32-695f70176328" xmlns:ns3="ae8813c5-19f8-4b74-8cc8-ebe879a9508f" targetNamespace="http://schemas.microsoft.com/office/2006/metadata/properties" ma:root="true" ma:fieldsID="83f2edefc63c5106be9fc150a2108c2f" ns1:_="" ns2:_="" ns3:_="">
    <xsd:import namespace="http://schemas.microsoft.com/sharepoint/v3"/>
    <xsd:import namespace="c435bfef-72aa-4d01-bf32-695f70176328"/>
    <xsd:import namespace="ae8813c5-19f8-4b74-8cc8-ebe879a950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1:PublishingStartDate" minOccurs="0"/>
                <xsd:element ref="ns1:PublishingExpirationDat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35bfef-72aa-4d01-bf32-695f70176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1d28dc-dfd4-4171-b3ef-8c09b5f389b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8813c5-19f8-4b74-8cc8-ebe879a950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1fc6c09-9327-4f8f-a591-f12f27aa6d65}" ma:internalName="TaxCatchAll" ma:showField="CatchAllData" ma:web="ae8813c5-19f8-4b74-8cc8-ebe879a95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E4A06-F9D5-4940-8D21-3C38E6659C76}">
  <ds:schemaRefs>
    <ds:schemaRef ds:uri="http://schemas.microsoft.com/office/2006/metadata/properties"/>
    <ds:schemaRef ds:uri="http://schemas.microsoft.com/office/2006/documentManagement/types"/>
    <ds:schemaRef ds:uri="http://purl.org/dc/dcmitype/"/>
    <ds:schemaRef ds:uri="c435bfef-72aa-4d01-bf32-695f70176328"/>
    <ds:schemaRef ds:uri="http://www.w3.org/XML/1998/namespace"/>
    <ds:schemaRef ds:uri="http://schemas.microsoft.com/office/infopath/2007/PartnerControls"/>
    <ds:schemaRef ds:uri="ae8813c5-19f8-4b74-8cc8-ebe879a9508f"/>
    <ds:schemaRef ds:uri="http://purl.org/dc/elements/1.1/"/>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4B999E0B-C496-4FDC-AD1A-37E1FAA87D5E}">
  <ds:schemaRefs>
    <ds:schemaRef ds:uri="ae8813c5-19f8-4b74-8cc8-ebe879a9508f"/>
    <ds:schemaRef ds:uri="c435bfef-72aa-4d01-bf32-695f701763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75FA7E-3BB4-4931-8C79-CBDA5B00C2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Widescreen</PresentationFormat>
  <Paragraphs>102</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Calibri</vt:lpstr>
      <vt:lpstr>Calibri Light</vt:lpstr>
      <vt:lpstr>Inter</vt:lpstr>
      <vt:lpstr>Office Theme</vt:lpstr>
      <vt:lpstr>Ally Office Hours</vt:lpstr>
      <vt:lpstr>Forward-Looking Statement</vt:lpstr>
      <vt:lpstr>About Office Hours</vt:lpstr>
      <vt:lpstr>Agenda for Today (February 10, 2025)</vt:lpstr>
      <vt:lpstr>Upcoming/Ongoing Events </vt:lpstr>
      <vt:lpstr>Honoring Innovation and Excellence in our Global Customer Community</vt:lpstr>
      <vt:lpstr>International Ally User Group February 27</vt:lpstr>
      <vt:lpstr>Advacning accessibility in Higer Education</vt:lpstr>
      <vt:lpstr>Plys one enough?</vt:lpstr>
      <vt:lpstr>Save the date! Ally March Roadmap </vt:lpstr>
      <vt:lpstr>Recent Updates</vt:lpstr>
      <vt:lpstr>Scheduled Maintenance 8 February 2025 (all regions) - Complete </vt:lpstr>
      <vt:lpstr>Recent releases</vt:lpstr>
      <vt:lpstr>Alternative Formats for Blackboard Video Studio </vt:lpstr>
      <vt:lpstr>Download Original File Available </vt:lpstr>
      <vt:lpstr>Reminder:  Where can I find Release Notes?</vt:lpstr>
      <vt:lpstr>New Anthology Accessibility Blogs Now Available!</vt:lpstr>
      <vt:lpstr>Roadmap Update</vt:lpstr>
      <vt:lpstr>You’re Invited! File Fixing Improvements Preview</vt:lpstr>
      <vt:lpstr>General Questions?</vt:lpstr>
      <vt:lpstr>Reminder:  Ally User Group Leadership Opportunities</vt:lpstr>
      <vt:lpstr>Next Office Hours – April 14,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Herrera</dc:creator>
  <cp:lastModifiedBy>Claire Gardener</cp:lastModifiedBy>
  <cp:revision>1</cp:revision>
  <dcterms:created xsi:type="dcterms:W3CDTF">2023-01-02T15:42:59Z</dcterms:created>
  <dcterms:modified xsi:type="dcterms:W3CDTF">2025-02-11T15:28:39Z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0x0101001FD9A2900C50EC499F0C39C2E4EC869D</vt:lpwstr>
  </property>
</Properties>
</file>