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2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9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embeddedFontLst>
    <p:embeddedFont>
      <p:font typeface="Arial Black" panose="020B0A04020102020204" pitchFamily="34" charset="0"/>
      <p:bold r:id="rId2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0" autoAdjust="0"/>
    <p:restoredTop sz="86353" autoAdjust="0"/>
  </p:normalViewPr>
  <p:slideViewPr>
    <p:cSldViewPr snapToGrid="0" snapToObjects="1">
      <p:cViewPr varScale="1">
        <p:scale>
          <a:sx n="71" d="100"/>
          <a:sy n="71" d="100"/>
        </p:scale>
        <p:origin x="77" y="1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buChar char="●"/>
              <a:defRPr sz="1100"/>
            </a:lvl1pPr>
            <a:lvl2pPr lvl="1">
              <a:spcBef>
                <a:spcPts val="0"/>
              </a:spcBef>
              <a:buSzPct val="100000"/>
              <a:buChar char="○"/>
              <a:defRPr sz="1100"/>
            </a:lvl2pPr>
            <a:lvl3pPr lvl="2">
              <a:spcBef>
                <a:spcPts val="0"/>
              </a:spcBef>
              <a:buSzPct val="100000"/>
              <a:buChar char="■"/>
              <a:defRPr sz="1100"/>
            </a:lvl3pPr>
            <a:lvl4pPr lvl="3">
              <a:spcBef>
                <a:spcPts val="0"/>
              </a:spcBef>
              <a:buSzPct val="100000"/>
              <a:buChar char="●"/>
              <a:defRPr sz="1100"/>
            </a:lvl4pPr>
            <a:lvl5pPr lvl="4">
              <a:spcBef>
                <a:spcPts val="0"/>
              </a:spcBef>
              <a:buSzPct val="100000"/>
              <a:buChar char="○"/>
              <a:defRPr sz="1100"/>
            </a:lvl5pPr>
            <a:lvl6pPr lvl="5">
              <a:spcBef>
                <a:spcPts val="0"/>
              </a:spcBef>
              <a:buSzPct val="100000"/>
              <a:buChar char="■"/>
              <a:defRPr sz="1100"/>
            </a:lvl6pPr>
            <a:lvl7pPr lvl="6">
              <a:spcBef>
                <a:spcPts val="0"/>
              </a:spcBef>
              <a:buSzPct val="100000"/>
              <a:buChar char="●"/>
              <a:defRPr sz="1100"/>
            </a:lvl7pPr>
            <a:lvl8pPr lvl="7">
              <a:spcBef>
                <a:spcPts val="0"/>
              </a:spcBef>
              <a:buSzPct val="100000"/>
              <a:buChar char="○"/>
              <a:defRPr sz="1100"/>
            </a:lvl8pPr>
            <a:lvl9pPr lvl="8">
              <a:spcBef>
                <a:spcPts val="0"/>
              </a:spcBef>
              <a:buSzPct val="1000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58215120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" name="Shape 3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848239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575722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302837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8" name="Shape 12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271586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Shape 13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601338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971439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0" name="Shape 15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7966561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9" name="Shape 15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326442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Shape 1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1374081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5" name="Shape 1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8776372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Shape 1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617437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3903840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89" name="Shape 18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9690885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97" name="Shape 19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784502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643245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0" name="Shape 6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205835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8" name="Shape 6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466756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6" name="Shape 7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430766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4" name="Shape 8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567731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063630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685304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Title Slid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/>
          <p:nvPr/>
        </p:nvSpPr>
        <p:spPr>
          <a:xfrm>
            <a:off x="0" y="789677"/>
            <a:ext cx="9144000" cy="709154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6CB255"/>
              </a:buClr>
              <a:buSzPct val="25000"/>
              <a:buFont typeface="Arial Black"/>
              <a:buNone/>
            </a:pPr>
            <a:r>
              <a:rPr lang="en-US" sz="3500" b="0" i="0" u="none" strike="noStrike" cap="none">
                <a:solidFill>
                  <a:srgbClr val="6CB255"/>
                </a:solidFill>
                <a:latin typeface="Arial Black"/>
                <a:ea typeface="Arial Black"/>
                <a:cs typeface="Arial Black"/>
                <a:sym typeface="Arial Black"/>
              </a:rPr>
              <a:t>COLLEGE PHYSICS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6CB255"/>
              </a:buClr>
              <a:buFont typeface="Arial Black"/>
              <a:buNone/>
            </a:pPr>
            <a:endParaRPr sz="1800" b="0" i="0" u="none" strike="noStrike" cap="none">
              <a:solidFill>
                <a:srgbClr val="EAF1DD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212F62"/>
              </a:buClr>
              <a:buSzPct val="25000"/>
              <a:buFont typeface="Arial"/>
              <a:buNone/>
            </a:pPr>
            <a:r>
              <a:rPr lang="en-US" sz="2000" b="1" i="0" u="none" strike="noStrike" cap="none">
                <a:solidFill>
                  <a:srgbClr val="212F62"/>
                </a:solidFill>
                <a:latin typeface="Arial"/>
                <a:ea typeface="Arial"/>
                <a:cs typeface="Arial"/>
                <a:sym typeface="Arial"/>
              </a:rPr>
              <a:t>Chapter # Chapter Title</a:t>
            </a:r>
          </a:p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PowerPoint Image Slideshow</a:t>
            </a:r>
          </a:p>
        </p:txBody>
      </p:sp>
      <p:pic>
        <p:nvPicPr>
          <p:cNvPr id="15" name="Shape 15" descr="medium_covers_Page_2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562758" y="2517424"/>
            <a:ext cx="2010682" cy="2603836"/>
          </a:xfrm>
          <a:prstGeom prst="rect">
            <a:avLst/>
          </a:prstGeom>
          <a:noFill/>
          <a:ln>
            <a:noFill/>
          </a:ln>
          <a:effectLst>
            <a:reflection stA="52000" endA="300" endPos="35000" sy="-100000" algn="bl" rotWithShape="0"/>
          </a:effectLst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Title and Content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dt" idx="10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ftr" idx="11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 rot="-5400000">
            <a:off x="8044814" y="683895"/>
            <a:ext cx="1315721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2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24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457200" y="241326"/>
            <a:ext cx="7152887" cy="65953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rgbClr val="6CB255"/>
              </a:buClr>
              <a:buFont typeface="Arial Black"/>
              <a:buNone/>
              <a:defRPr sz="2400" b="0" i="0" u="none" strike="noStrike" cap="none">
                <a:solidFill>
                  <a:srgbClr val="6CB255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1" name="Shape 21"/>
          <p:cNvSpPr>
            <a:spLocks noGrp="1"/>
          </p:cNvSpPr>
          <p:nvPr>
            <p:ph type="pic" idx="2"/>
          </p:nvPr>
        </p:nvSpPr>
        <p:spPr>
          <a:xfrm>
            <a:off x="457199" y="1122386"/>
            <a:ext cx="8062800" cy="35001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400"/>
              </a:spcBef>
              <a:spcAft>
                <a:spcPts val="600"/>
              </a:spcAft>
              <a:buClr>
                <a:srgbClr val="6CB255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-63500" algn="l" rtl="0">
              <a:spcBef>
                <a:spcPts val="400"/>
              </a:spcBef>
              <a:buClr>
                <a:srgbClr val="6CB255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114300" algn="l" rtl="0">
              <a:spcBef>
                <a:spcPts val="360"/>
              </a:spcBef>
              <a:buClr>
                <a:srgbClr val="6CB255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14300" algn="l" rtl="0">
              <a:spcBef>
                <a:spcPts val="360"/>
              </a:spcBef>
              <a:buClr>
                <a:srgbClr val="6CB255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14300" algn="l" rtl="0">
              <a:spcBef>
                <a:spcPts val="360"/>
              </a:spcBef>
              <a:buClr>
                <a:srgbClr val="6CB255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2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2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2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2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457200" y="4843982"/>
            <a:ext cx="8062912" cy="116638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400"/>
              </a:spcBef>
              <a:spcAft>
                <a:spcPts val="600"/>
              </a:spcAft>
              <a:buClr>
                <a:srgbClr val="6CB255"/>
              </a:buClr>
              <a:buFont typeface="Arial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31520" marR="0" lvl="1" indent="-337819" algn="l" rtl="0">
              <a:spcBef>
                <a:spcPts val="400"/>
              </a:spcBef>
              <a:buClr>
                <a:srgbClr val="6CB255"/>
              </a:buClr>
              <a:buSzPct val="100000"/>
              <a:buFont typeface="Arial Black"/>
              <a:buAutoNum type="alphaLcParenR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257300" marR="0" lvl="2" indent="-228600" algn="l" rtl="0">
              <a:spcBef>
                <a:spcPts val="360"/>
              </a:spcBef>
              <a:buClr>
                <a:srgbClr val="6CB255"/>
              </a:buClr>
              <a:buSzPct val="100000"/>
              <a:buFont typeface="Arial Black"/>
              <a:buAutoNum type="alphaLcParenR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714500" marR="0" lvl="3" indent="-228600" algn="l" rtl="0">
              <a:spcBef>
                <a:spcPts val="360"/>
              </a:spcBef>
              <a:buClr>
                <a:srgbClr val="6CB255"/>
              </a:buClr>
              <a:buSzPct val="100000"/>
              <a:buFont typeface="Arial Black"/>
              <a:buAutoNum type="alphaLcParenR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171700" marR="0" lvl="4" indent="-228600" algn="l" rtl="0">
              <a:spcBef>
                <a:spcPts val="360"/>
              </a:spcBef>
              <a:buClr>
                <a:srgbClr val="6CB255"/>
              </a:buClr>
              <a:buSzPct val="100000"/>
              <a:buFont typeface="Arial Black"/>
              <a:buAutoNum type="alphaLcParenR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2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2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2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2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8" name="Shape 50" descr="openstax logo"/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7610087" y="227959"/>
            <a:ext cx="1226400" cy="833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Two Conten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457200" y="241326"/>
            <a:ext cx="7152887" cy="65953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rgbClr val="6CB255"/>
              </a:buClr>
              <a:buFont typeface="Arial Black"/>
              <a:buNone/>
              <a:defRPr sz="2400" b="0" i="0" u="none" strike="noStrike" cap="none">
                <a:solidFill>
                  <a:srgbClr val="6CB255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 dirty="0"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8" name="Shape 28"/>
          <p:cNvSpPr>
            <a:spLocks noGrp="1"/>
          </p:cNvSpPr>
          <p:nvPr>
            <p:ph type="pic" idx="2"/>
          </p:nvPr>
        </p:nvSpPr>
        <p:spPr>
          <a:xfrm>
            <a:off x="457199" y="1107618"/>
            <a:ext cx="4031619" cy="460768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400"/>
              </a:spcBef>
              <a:spcAft>
                <a:spcPts val="600"/>
              </a:spcAft>
              <a:buClr>
                <a:srgbClr val="6CB255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-63500" algn="l" rtl="0">
              <a:spcBef>
                <a:spcPts val="400"/>
              </a:spcBef>
              <a:buClr>
                <a:srgbClr val="6CB255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114300" algn="l" rtl="0">
              <a:spcBef>
                <a:spcPts val="360"/>
              </a:spcBef>
              <a:buClr>
                <a:srgbClr val="6CB255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14300" algn="l" rtl="0">
              <a:spcBef>
                <a:spcPts val="360"/>
              </a:spcBef>
              <a:buClr>
                <a:srgbClr val="6CB255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14300" algn="l" rtl="0">
              <a:spcBef>
                <a:spcPts val="360"/>
              </a:spcBef>
              <a:buClr>
                <a:srgbClr val="6CB255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2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2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2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2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4606925" y="1107618"/>
            <a:ext cx="3913188" cy="460738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400"/>
              </a:spcBef>
              <a:spcAft>
                <a:spcPts val="600"/>
              </a:spcAft>
              <a:buClr>
                <a:srgbClr val="6CB255"/>
              </a:buClr>
              <a:buFont typeface="Arial"/>
              <a:buNone/>
              <a:defRPr sz="2000" b="0" i="0" u="none" strike="noStrike" cap="none">
                <a:solidFill>
                  <a:srgbClr val="212F6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31520" marR="0" lvl="1" indent="-337819" algn="l" rtl="0">
              <a:spcBef>
                <a:spcPts val="400"/>
              </a:spcBef>
              <a:buClr>
                <a:srgbClr val="6CB255"/>
              </a:buClr>
              <a:buSzPct val="100000"/>
              <a:buFont typeface="Arial Black"/>
              <a:buAutoNum type="alphaLcParenR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257300" marR="0" lvl="2" indent="-228600" algn="l" rtl="0">
              <a:spcBef>
                <a:spcPts val="360"/>
              </a:spcBef>
              <a:buClr>
                <a:srgbClr val="6CB255"/>
              </a:buClr>
              <a:buSzPct val="100000"/>
              <a:buFont typeface="Arial Black"/>
              <a:buAutoNum type="alphaLcParenR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714500" marR="0" lvl="3" indent="-228600" algn="l" rtl="0">
              <a:spcBef>
                <a:spcPts val="360"/>
              </a:spcBef>
              <a:buClr>
                <a:srgbClr val="6CB255"/>
              </a:buClr>
              <a:buSzPct val="100000"/>
              <a:buFont typeface="Arial Black"/>
              <a:buAutoNum type="alphaLcParenR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171700" marR="0" lvl="4" indent="-228600" algn="l" rtl="0">
              <a:spcBef>
                <a:spcPts val="360"/>
              </a:spcBef>
              <a:buClr>
                <a:srgbClr val="6CB255"/>
              </a:buClr>
              <a:buSzPct val="100000"/>
              <a:buFont typeface="Arial Black"/>
              <a:buAutoNum type="alphaLcParenR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2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2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2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2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8" name="Shape 50" descr="openstax logo"/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7610087" y="227959"/>
            <a:ext cx="1226400" cy="833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Content with Caption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body" idx="1"/>
          </p:nvPr>
        </p:nvSpPr>
        <p:spPr>
          <a:xfrm>
            <a:off x="3575050" y="1600200"/>
            <a:ext cx="5111750" cy="448056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spcAft>
                <a:spcPts val="600"/>
              </a:spcAft>
              <a:buClr>
                <a:srgbClr val="6CB255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88670" marR="0" lvl="1" indent="-344169" algn="l" rtl="0">
              <a:spcBef>
                <a:spcPts val="560"/>
              </a:spcBef>
              <a:buClr>
                <a:srgbClr val="6CB255"/>
              </a:buClr>
              <a:buSzPct val="100000"/>
              <a:buFont typeface="Arial Black"/>
              <a:buAutoNum type="alphaLcParenR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04800" algn="l" rtl="0">
              <a:spcBef>
                <a:spcPts val="480"/>
              </a:spcBef>
              <a:buClr>
                <a:srgbClr val="6CB255"/>
              </a:buClr>
              <a:buSzPct val="100000"/>
              <a:buFont typeface="Arial Black"/>
              <a:buAutoNum type="alphaLcParenR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spcBef>
                <a:spcPts val="400"/>
              </a:spcBef>
              <a:buClr>
                <a:srgbClr val="6CB255"/>
              </a:buClr>
              <a:buSzPct val="100000"/>
              <a:buFont typeface="Arial Black"/>
              <a:buAutoNum type="alphaLcParenR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spcBef>
                <a:spcPts val="400"/>
              </a:spcBef>
              <a:buClr>
                <a:srgbClr val="6CB255"/>
              </a:buClr>
              <a:buSzPct val="100000"/>
              <a:buFont typeface="Arial Black"/>
              <a:buAutoNum type="alphaLcParenR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2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2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2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2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2"/>
          </p:nvPr>
        </p:nvSpPr>
        <p:spPr>
          <a:xfrm>
            <a:off x="457200" y="1600200"/>
            <a:ext cx="3008313" cy="448056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320"/>
              </a:spcBef>
              <a:spcAft>
                <a:spcPts val="600"/>
              </a:spcAft>
              <a:buClr>
                <a:srgbClr val="6CB255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240"/>
              </a:spcBef>
              <a:buClr>
                <a:srgbClr val="6CB255"/>
              </a:buClr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200"/>
              </a:spcBef>
              <a:buClr>
                <a:srgbClr val="6CB255"/>
              </a:buClr>
              <a:buFont typeface="Arial"/>
              <a:buNone/>
              <a:defRPr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180"/>
              </a:spcBef>
              <a:buClr>
                <a:srgbClr val="6CB255"/>
              </a:buClr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180"/>
              </a:spcBef>
              <a:buClr>
                <a:srgbClr val="6CB255"/>
              </a:buClr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2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2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2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2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 rot="-5400000">
            <a:off x="8044814" y="683895"/>
            <a:ext cx="1315721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2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24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xfrm>
            <a:off x="457200" y="241326"/>
            <a:ext cx="7152887" cy="65953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rgbClr val="6CB255"/>
              </a:buClr>
              <a:buFont typeface="Arial Black"/>
              <a:buNone/>
              <a:defRPr sz="2400" b="0" i="0" u="none" strike="noStrike" cap="none">
                <a:solidFill>
                  <a:srgbClr val="6CB255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pic>
        <p:nvPicPr>
          <p:cNvPr id="8" name="Shape 50" descr="openstax logo"/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7610087" y="227959"/>
            <a:ext cx="1226400" cy="833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6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rgbClr val="6CB255"/>
              </a:buClr>
              <a:buFont typeface="Arial Black"/>
              <a:buNone/>
              <a:defRPr sz="2400" b="0" i="0" u="none" strike="noStrike" cap="none">
                <a:solidFill>
                  <a:srgbClr val="6CB255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400"/>
              </a:spcBef>
              <a:spcAft>
                <a:spcPts val="600"/>
              </a:spcAft>
              <a:buClr>
                <a:srgbClr val="6CB255"/>
              </a:buClr>
              <a:buFont typeface="Arial"/>
              <a:buChar char="●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-63500" algn="l" rtl="0">
              <a:spcBef>
                <a:spcPts val="400"/>
              </a:spcBef>
              <a:buClr>
                <a:srgbClr val="6CB255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114300" algn="l" rtl="0">
              <a:spcBef>
                <a:spcPts val="360"/>
              </a:spcBef>
              <a:buClr>
                <a:srgbClr val="6CB255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14300" algn="l" rtl="0">
              <a:spcBef>
                <a:spcPts val="360"/>
              </a:spcBef>
              <a:buClr>
                <a:srgbClr val="6CB255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14300" algn="l" rtl="0">
              <a:spcBef>
                <a:spcPts val="360"/>
              </a:spcBef>
              <a:buClr>
                <a:srgbClr val="6CB255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2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2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2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2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dt" idx="10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ftr" idx="11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sldNum" idx="12"/>
          </p:nvPr>
        </p:nvSpPr>
        <p:spPr>
          <a:xfrm rot="-5400000">
            <a:off x="8044814" y="683895"/>
            <a:ext cx="1315721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2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24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stax.org/l/FRED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454731" y="641095"/>
            <a:ext cx="6244936" cy="1371600"/>
          </a:xfrm>
        </p:spPr>
        <p:txBody>
          <a:bodyPr/>
          <a:lstStyle/>
          <a:p>
            <a:pPr algn="ctr" rtl="0"/>
            <a:r>
              <a:rPr lang="en-US" sz="3600" b="0" i="0" dirty="0" smtClean="0">
                <a:solidFill>
                  <a:srgbClr val="6CB255"/>
                </a:solidFill>
                <a:effectLst/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rPr>
              <a:t>PRINCIPLES OF MICROECONOMICS 2e</a:t>
            </a:r>
            <a:endParaRPr lang="en-US" dirty="0"/>
          </a:p>
        </p:txBody>
      </p:sp>
      <p:sp>
        <p:nvSpPr>
          <p:cNvPr id="41" name="Shape 41"/>
          <p:cNvSpPr txBox="1"/>
          <p:nvPr/>
        </p:nvSpPr>
        <p:spPr>
          <a:xfrm>
            <a:off x="0" y="2057371"/>
            <a:ext cx="9144000" cy="709154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6CB255"/>
              </a:buClr>
              <a:buSzPct val="25000"/>
              <a:buFont typeface="Arial Black"/>
              <a:buNone/>
            </a:pPr>
            <a:r>
              <a:rPr lang="en-US" sz="2000" b="1" i="0" u="none" strike="noStrike" cap="none" dirty="0" smtClean="0">
                <a:solidFill>
                  <a:srgbClr val="212F62"/>
                </a:solidFill>
                <a:latin typeface="Arial"/>
                <a:ea typeface="Arial"/>
                <a:cs typeface="Arial"/>
                <a:sym typeface="Arial"/>
              </a:rPr>
              <a:t>Chapter </a:t>
            </a:r>
            <a:r>
              <a:rPr lang="en-US" sz="2000" b="1" i="0" u="none" strike="noStrike" cap="none" dirty="0">
                <a:solidFill>
                  <a:srgbClr val="212F62"/>
                </a:solidFill>
                <a:latin typeface="Arial"/>
                <a:ea typeface="Arial"/>
                <a:cs typeface="Arial"/>
                <a:sym typeface="Arial"/>
              </a:rPr>
              <a:t>1 Welcome to Economics!</a:t>
            </a:r>
          </a:p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PowerPoint Slideshow</a:t>
            </a:r>
          </a:p>
        </p:txBody>
      </p:sp>
      <p:pic>
        <p:nvPicPr>
          <p:cNvPr id="42" name="Shape 42" descr="Principles of Microeconomics 2e by openstax"/>
          <p:cNvPicPr preferRelativeResize="0"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2979" y="2953459"/>
            <a:ext cx="2010240" cy="2602058"/>
          </a:xfrm>
          <a:prstGeom prst="rect">
            <a:avLst/>
          </a:prstGeom>
          <a:noFill/>
          <a:ln>
            <a:noFill/>
          </a:ln>
          <a:effectLst>
            <a:reflection stA="52000" endA="300" endPos="35000" sy="-100000" algn="bl" rotWithShape="0"/>
          </a:effectLst>
        </p:spPr>
      </p:pic>
      <p:pic>
        <p:nvPicPr>
          <p:cNvPr id="43" name="Shape 43" descr="openstax logo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610087" y="5662072"/>
            <a:ext cx="1226434" cy="8335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>
            <a:spLocks noGrp="1"/>
          </p:cNvSpPr>
          <p:nvPr>
            <p:ph type="title"/>
          </p:nvPr>
        </p:nvSpPr>
        <p:spPr>
          <a:xfrm>
            <a:off x="540600" y="241326"/>
            <a:ext cx="8062800" cy="6594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/>
              <a:t>Other Economic Terms</a:t>
            </a:r>
          </a:p>
        </p:txBody>
      </p:sp>
      <p:sp>
        <p:nvSpPr>
          <p:cNvPr id="109" name="Shape 109"/>
          <p:cNvSpPr>
            <a:spLocks noGrp="1"/>
          </p:cNvSpPr>
          <p:nvPr>
            <p:ph type="pic" idx="2"/>
          </p:nvPr>
        </p:nvSpPr>
        <p:spPr>
          <a:xfrm>
            <a:off x="457200" y="1122372"/>
            <a:ext cx="8062800" cy="43146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Char char="●"/>
            </a:pPr>
            <a:r>
              <a:rPr lang="en-US" b="1"/>
              <a:t>Monetary policy</a:t>
            </a:r>
            <a:r>
              <a:rPr lang="en-US"/>
              <a:t> - policy that involves altering the level of interest rates, the availability of credit in the economy, and the extent of borrowing.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marL="914400" lvl="1" indent="-228600">
              <a:spcBef>
                <a:spcPts val="0"/>
              </a:spcBef>
            </a:pPr>
            <a:r>
              <a:rPr lang="en-US"/>
              <a:t>Determined by a nation’s central bank</a:t>
            </a:r>
          </a:p>
          <a:p>
            <a:pPr lvl="0">
              <a:spcBef>
                <a:spcPts val="0"/>
              </a:spcBef>
              <a:buNone/>
            </a:pPr>
            <a:endParaRPr/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-US" b="1"/>
              <a:t>Fiscal policy</a:t>
            </a:r>
            <a:r>
              <a:rPr lang="en-US"/>
              <a:t> - economic policies that involve government spending and taxes.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marL="914400" lvl="1" indent="-228600">
              <a:spcBef>
                <a:spcPts val="0"/>
              </a:spcBef>
            </a:pPr>
            <a:r>
              <a:rPr lang="en-US"/>
              <a:t>Determined by a nation’s legislative body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-69850"/>
            <a:r>
              <a:rPr lang="en-US" dirty="0"/>
              <a:t>1.3 How Economists Use Theories and </a:t>
            </a:r>
            <a:br>
              <a:rPr lang="en-US" dirty="0"/>
            </a:br>
            <a:r>
              <a:rPr lang="en-US" dirty="0"/>
              <a:t>Models to Understand Economic Issues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199" y="1107618"/>
            <a:ext cx="3913188" cy="4607382"/>
          </a:xfrm>
        </p:spPr>
        <p:txBody>
          <a:bodyPr/>
          <a:lstStyle/>
          <a:p>
            <a:pPr marL="457200" lvl="0" indent="-228600">
              <a:spcBef>
                <a:spcPts val="0"/>
              </a:spcBef>
              <a:spcAft>
                <a:spcPts val="0"/>
              </a:spcAft>
              <a:buFont typeface="Arial"/>
              <a:buChar char="●"/>
            </a:pPr>
            <a:r>
              <a:rPr lang="en-US">
                <a:solidFill>
                  <a:schemeClr val="dk1"/>
                </a:solidFill>
              </a:rPr>
              <a:t>One of the most influential economists in modern times was John Maynard Keynes. </a:t>
            </a:r>
            <a:r>
              <a:rPr lang="en-US" sz="1800">
                <a:solidFill>
                  <a:schemeClr val="dk1"/>
                </a:solidFill>
              </a:rPr>
              <a:t>(Credit: Wikimedia Commons)</a:t>
            </a:r>
          </a:p>
          <a:p>
            <a:pPr lvl="0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chemeClr val="dk1"/>
              </a:solidFill>
            </a:endParaRPr>
          </a:p>
          <a:p>
            <a:pPr marL="457200" lvl="0" indent="-228600">
              <a:spcBef>
                <a:spcPts val="0"/>
              </a:spcBef>
              <a:spcAft>
                <a:spcPts val="0"/>
              </a:spcAft>
              <a:buChar char="●"/>
            </a:pPr>
            <a:r>
              <a:rPr lang="en-US">
                <a:solidFill>
                  <a:schemeClr val="dk1"/>
                </a:solidFill>
              </a:rPr>
              <a:t>Keynes thought that economics teaches you how to think, not what to think.</a:t>
            </a:r>
            <a:endParaRPr lang="en-US" dirty="0">
              <a:solidFill>
                <a:schemeClr val="dk1"/>
              </a:solidFill>
            </a:endParaRPr>
          </a:p>
        </p:txBody>
      </p:sp>
      <p:pic>
        <p:nvPicPr>
          <p:cNvPr id="5" name="Shape 115" descr="A candid photograph of John Maynard Keynes"/>
          <p:cNvPicPr preferRelativeResize="0">
            <a:picLocks noGrp="1"/>
          </p:cNvPicPr>
          <p:nvPr>
            <p:ph type="pic" idx="2"/>
          </p:nvPr>
        </p:nvPicPr>
        <p:blipFill rotWithShape="1">
          <a:blip r:embed="rId2">
            <a:alphaModFix/>
          </a:blip>
          <a:srcRect t="2395" b="2395"/>
          <a:stretch/>
        </p:blipFill>
        <p:spPr>
          <a:xfrm>
            <a:off x="4370388" y="1108075"/>
            <a:ext cx="4032250" cy="46069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64226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>
            <a:spLocks noGrp="1"/>
          </p:cNvSpPr>
          <p:nvPr>
            <p:ph type="title"/>
          </p:nvPr>
        </p:nvSpPr>
        <p:spPr>
          <a:xfrm>
            <a:off x="457200" y="241326"/>
            <a:ext cx="8062800" cy="6594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/>
              <a:t>Economic Theories and Models</a:t>
            </a:r>
          </a:p>
        </p:txBody>
      </p:sp>
      <p:sp>
        <p:nvSpPr>
          <p:cNvPr id="124" name="Shape 124"/>
          <p:cNvSpPr>
            <a:spLocks noGrp="1"/>
          </p:cNvSpPr>
          <p:nvPr>
            <p:ph type="pic" idx="2"/>
          </p:nvPr>
        </p:nvSpPr>
        <p:spPr>
          <a:xfrm>
            <a:off x="457199" y="1122386"/>
            <a:ext cx="8062800" cy="35001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Char char="●"/>
            </a:pPr>
            <a:r>
              <a:rPr lang="en-US"/>
              <a:t>A </a:t>
            </a:r>
            <a:r>
              <a:rPr lang="en-US" b="1"/>
              <a:t>theory</a:t>
            </a:r>
            <a:r>
              <a:rPr lang="en-US"/>
              <a:t> is a simplified representation of how two or more variables interact with each other.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marL="914400" lvl="1" indent="-228600" rtl="0">
              <a:spcBef>
                <a:spcPts val="0"/>
              </a:spcBef>
            </a:pPr>
            <a:r>
              <a:rPr lang="en-US"/>
              <a:t>A good theory is simple enough to understand, while complex enough to capture the key features of the object or situation you are studying.</a:t>
            </a:r>
          </a:p>
          <a:p>
            <a:pPr lvl="0">
              <a:spcBef>
                <a:spcPts val="0"/>
              </a:spcBef>
              <a:buNone/>
            </a:pPr>
            <a:endParaRPr/>
          </a:p>
          <a:p>
            <a:pPr marL="457200" lvl="0" indent="-228600">
              <a:spcBef>
                <a:spcPts val="0"/>
              </a:spcBef>
              <a:buChar char="●"/>
            </a:pPr>
            <a:r>
              <a:rPr lang="en-US"/>
              <a:t>Economists use </a:t>
            </a:r>
            <a:r>
              <a:rPr lang="en-US" b="1"/>
              <a:t>models</a:t>
            </a:r>
            <a:r>
              <a:rPr lang="en-US"/>
              <a:t> to test theories, but for this course we will use the terms model and theory interchangeably.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>
            <a:spLocks noGrp="1"/>
          </p:cNvSpPr>
          <p:nvPr>
            <p:ph type="title"/>
          </p:nvPr>
        </p:nvSpPr>
        <p:spPr>
          <a:xfrm>
            <a:off x="457200" y="241325"/>
            <a:ext cx="8062800" cy="5082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6CB255"/>
              </a:buClr>
              <a:buSzPct val="25000"/>
              <a:buFont typeface="Arial Black"/>
              <a:buNone/>
            </a:pPr>
            <a:r>
              <a:rPr lang="en-US" dirty="0"/>
              <a:t>Circular Flow Diagram</a:t>
            </a:r>
          </a:p>
        </p:txBody>
      </p:sp>
      <p:pic>
        <p:nvPicPr>
          <p:cNvPr id="6" name="Picture 5" descr="The circular flow diagram's outer arrows represent a goods and services market, and the inner arrows represent a labor market. As illustrated by the outer arrows, in a goods and services market, firms give goods and services to households and, in exchange, households give payment to firms. As illustrated by the inner arrows, in a labor market, households provide labor to firms and, in exchange, firms give wages, salaries, and benefits to households.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4612" y="932583"/>
            <a:ext cx="3914775" cy="2686050"/>
          </a:xfrm>
          <a:prstGeom prst="rect">
            <a:avLst/>
          </a:prstGeom>
        </p:spPr>
      </p:pic>
      <p:sp>
        <p:nvSpPr>
          <p:cNvPr id="131" name="Shape 131"/>
          <p:cNvSpPr txBox="1">
            <a:spLocks noGrp="1"/>
          </p:cNvSpPr>
          <p:nvPr>
            <p:ph type="body" idx="1"/>
          </p:nvPr>
        </p:nvSpPr>
        <p:spPr>
          <a:xfrm>
            <a:off x="457200" y="3932901"/>
            <a:ext cx="8062800" cy="27051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0"/>
              </a:spcBef>
              <a:spcAft>
                <a:spcPts val="0"/>
              </a:spcAft>
              <a:buClr>
                <a:srgbClr val="6CB255"/>
              </a:buClr>
              <a:buFont typeface="Arial"/>
              <a:buChar char="●"/>
            </a:pPr>
            <a:r>
              <a:rPr lang="en-US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</a:t>
            </a:r>
            <a:r>
              <a:rPr lang="en-US" b="1" i="0" strike="noStrike" cap="none">
                <a:solidFill>
                  <a:srgbClr val="000000"/>
                </a:solidFill>
              </a:rPr>
              <a:t>circular flow diagram</a:t>
            </a:r>
            <a:r>
              <a:rPr lang="en-US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shows how households and firms interact in the goods and services market, and in the labor market. </a:t>
            </a:r>
          </a:p>
          <a:p>
            <a:pPr marL="914400" marR="0" lvl="1" indent="-228600" algn="l" rtl="0">
              <a:spcBef>
                <a:spcPts val="0"/>
              </a:spcBef>
              <a:spcAft>
                <a:spcPts val="0"/>
              </a:spcAft>
              <a:buFont typeface="Arial"/>
              <a:buChar char="○"/>
            </a:pPr>
            <a:r>
              <a:rPr lang="en-US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direction of the arrows shows that in the </a:t>
            </a:r>
            <a:r>
              <a:rPr lang="en-US" b="1" i="0" u="none" strike="noStrike" cap="none">
                <a:solidFill>
                  <a:srgbClr val="000000"/>
                </a:solidFill>
              </a:rPr>
              <a:t>goods and services market</a:t>
            </a:r>
            <a:r>
              <a:rPr lang="en-US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households receive goods and services and pay firms for them. </a:t>
            </a:r>
          </a:p>
          <a:p>
            <a:pPr marL="914400" marR="0" lvl="1" indent="-228600" algn="l" rtl="0">
              <a:spcBef>
                <a:spcPts val="0"/>
              </a:spcBef>
              <a:spcAft>
                <a:spcPts val="0"/>
              </a:spcAft>
              <a:buFont typeface="Arial"/>
              <a:buChar char="○"/>
            </a:pPr>
            <a:r>
              <a:rPr lang="en-US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 the </a:t>
            </a:r>
            <a:r>
              <a:rPr lang="en-US" b="1" i="0" u="none" strike="noStrike" cap="none">
                <a:solidFill>
                  <a:srgbClr val="000000"/>
                </a:solidFill>
              </a:rPr>
              <a:t>labor market,</a:t>
            </a:r>
            <a:r>
              <a:rPr lang="en-US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households provide labor and receive payment from firms through wages, salaries, and benefits.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>
            <a:spLocks noGrp="1"/>
          </p:cNvSpPr>
          <p:nvPr>
            <p:ph type="title"/>
          </p:nvPr>
        </p:nvSpPr>
        <p:spPr>
          <a:xfrm>
            <a:off x="457200" y="241325"/>
            <a:ext cx="7138555" cy="8811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6CB255"/>
              </a:buClr>
              <a:buSzPct val="25000"/>
              <a:buFont typeface="Arial Black"/>
              <a:buNone/>
            </a:pPr>
            <a:r>
              <a:rPr lang="en-US" dirty="0"/>
              <a:t>1.4 How To Organize Economies: An </a:t>
            </a:r>
            <a:r>
              <a:rPr lang="en-US" dirty="0" smtClean="0"/>
              <a:t>Overview </a:t>
            </a:r>
            <a:r>
              <a:rPr lang="en-US" dirty="0"/>
              <a:t>of Economic Systems</a:t>
            </a:r>
          </a:p>
        </p:txBody>
      </p:sp>
      <p:sp>
        <p:nvSpPr>
          <p:cNvPr id="139" name="Shape 139"/>
          <p:cNvSpPr>
            <a:spLocks noGrp="1"/>
          </p:cNvSpPr>
          <p:nvPr>
            <p:ph type="pic" idx="2"/>
          </p:nvPr>
        </p:nvSpPr>
        <p:spPr>
          <a:xfrm>
            <a:off x="457200" y="1122369"/>
            <a:ext cx="8062800" cy="53583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  <a:p>
            <a:pPr lvl="0">
              <a:spcBef>
                <a:spcPts val="0"/>
              </a:spcBef>
              <a:buNone/>
            </a:pPr>
            <a:r>
              <a:rPr lang="en-US"/>
              <a:t>There are at least three ways that societies organize an economy:</a:t>
            </a:r>
          </a:p>
          <a:p>
            <a:pPr lvl="0">
              <a:spcBef>
                <a:spcPts val="0"/>
              </a:spcBef>
              <a:buNone/>
            </a:pPr>
            <a:endParaRPr/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-US" b="1"/>
              <a:t>1) Traditional economy</a:t>
            </a:r>
            <a:r>
              <a:rPr lang="en-US"/>
              <a:t> - typically an agricultural economy where things are done the same as they have always been done.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marL="914400" lvl="1" indent="-228600" rtl="0">
              <a:lnSpc>
                <a:spcPct val="150000"/>
              </a:lnSpc>
              <a:spcBef>
                <a:spcPts val="0"/>
              </a:spcBef>
            </a:pPr>
            <a:r>
              <a:rPr lang="en-US"/>
              <a:t>Oldest economic system</a:t>
            </a:r>
          </a:p>
          <a:p>
            <a:pPr marL="914400" lvl="1" indent="-228600" rtl="0">
              <a:lnSpc>
                <a:spcPct val="150000"/>
              </a:lnSpc>
              <a:spcBef>
                <a:spcPts val="0"/>
              </a:spcBef>
            </a:pPr>
            <a:r>
              <a:rPr lang="en-US"/>
              <a:t>Used in parts of Asia, Africa, and South America</a:t>
            </a:r>
          </a:p>
          <a:p>
            <a:pPr marL="914400" lvl="1" indent="-228600" rtl="0">
              <a:lnSpc>
                <a:spcPct val="150000"/>
              </a:lnSpc>
              <a:spcBef>
                <a:spcPts val="0"/>
              </a:spcBef>
            </a:pPr>
            <a:r>
              <a:rPr lang="en-US"/>
              <a:t>Occupations tend to stay in the family</a:t>
            </a:r>
          </a:p>
          <a:p>
            <a:pPr marL="914400" lvl="1" indent="-228600" rtl="0">
              <a:lnSpc>
                <a:spcPct val="150000"/>
              </a:lnSpc>
              <a:spcBef>
                <a:spcPts val="0"/>
              </a:spcBef>
            </a:pPr>
            <a:r>
              <a:rPr lang="en-US"/>
              <a:t>What you produce is what you consume</a:t>
            </a:r>
          </a:p>
          <a:p>
            <a:pPr marL="914400" lvl="1" indent="-228600" rtl="0">
              <a:lnSpc>
                <a:spcPct val="150000"/>
              </a:lnSpc>
              <a:spcBef>
                <a:spcPts val="0"/>
              </a:spcBef>
            </a:pPr>
            <a:r>
              <a:rPr lang="en-US"/>
              <a:t>Little economic progress or development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 txBox="1">
            <a:spLocks noGrp="1"/>
          </p:cNvSpPr>
          <p:nvPr>
            <p:ph type="title"/>
          </p:nvPr>
        </p:nvSpPr>
        <p:spPr>
          <a:xfrm>
            <a:off x="457200" y="241325"/>
            <a:ext cx="8062800" cy="6597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dirty="0"/>
              <a:t>An Overview of Economic Systems</a:t>
            </a:r>
          </a:p>
        </p:txBody>
      </p:sp>
      <p:sp>
        <p:nvSpPr>
          <p:cNvPr id="146" name="Shape 146"/>
          <p:cNvSpPr>
            <a:spLocks noGrp="1"/>
          </p:cNvSpPr>
          <p:nvPr>
            <p:ph type="pic" idx="2"/>
          </p:nvPr>
        </p:nvSpPr>
        <p:spPr>
          <a:xfrm>
            <a:off x="457199" y="1122386"/>
            <a:ext cx="8062800" cy="35001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355600" rtl="0">
              <a:spcBef>
                <a:spcPts val="0"/>
              </a:spcBef>
              <a:spcAft>
                <a:spcPts val="0"/>
              </a:spcAft>
              <a:buClr>
                <a:srgbClr val="6CB255"/>
              </a:buClr>
              <a:buSzPct val="100000"/>
              <a:buChar char="●"/>
            </a:pPr>
            <a:r>
              <a:rPr lang="en-US" b="1"/>
              <a:t>2) Command economy</a:t>
            </a:r>
            <a:r>
              <a:rPr lang="en-US"/>
              <a:t> - an economy where economic decisions are passed down from government authority and where the government owns the resources.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914400" lvl="1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</a:pPr>
            <a:r>
              <a:rPr lang="en-US"/>
              <a:t>Government decides what goods and services will be produced and what prices it will charge for them.</a:t>
            </a:r>
          </a:p>
          <a:p>
            <a:pPr lvl="0" indent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914400" lvl="1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</a:pPr>
            <a:r>
              <a:rPr lang="en-US"/>
              <a:t>The government decides what methods of production to use and sets wages for workers.</a:t>
            </a:r>
          </a:p>
          <a:p>
            <a:pPr lvl="0" indent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914400" lvl="1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</a:pPr>
            <a:r>
              <a:rPr lang="en-US"/>
              <a:t>The government provides many necessities like healthcare and education for free.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 txBox="1">
            <a:spLocks noGrp="1"/>
          </p:cNvSpPr>
          <p:nvPr>
            <p:ph type="title"/>
          </p:nvPr>
        </p:nvSpPr>
        <p:spPr>
          <a:xfrm>
            <a:off x="457200" y="355626"/>
            <a:ext cx="7148945" cy="5511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6CB255"/>
              </a:buClr>
              <a:buSzPct val="25000"/>
              <a:buFont typeface="Arial Black"/>
              <a:buNone/>
            </a:pPr>
            <a:r>
              <a:rPr lang="en-US" dirty="0"/>
              <a:t>An Overview of Economic </a:t>
            </a:r>
            <a:r>
              <a:rPr lang="en-US" dirty="0" smtClean="0"/>
              <a:t>Systems, Continued</a:t>
            </a:r>
            <a:endParaRPr lang="en-US" dirty="0"/>
          </a:p>
        </p:txBody>
      </p:sp>
      <p:pic>
        <p:nvPicPr>
          <p:cNvPr id="8" name="Shape 153" descr="Merchants in horse and buggy, walking, and on camels in front of two large pyramids in Egypt"/>
          <p:cNvPicPr preferRelativeResize="0">
            <a:picLocks/>
          </p:cNvPicPr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359224" y="964224"/>
            <a:ext cx="4238100" cy="2814600"/>
          </a:xfrm>
          <a:prstGeom prst="rect">
            <a:avLst/>
          </a:prstGeom>
          <a:noFill/>
          <a:ln>
            <a:noFill/>
          </a:ln>
        </p:spPr>
      </p:pic>
      <p:sp>
        <p:nvSpPr>
          <p:cNvPr id="152" name="Shape 152"/>
          <p:cNvSpPr txBox="1">
            <a:spLocks noGrp="1"/>
          </p:cNvSpPr>
          <p:nvPr>
            <p:ph type="body" idx="1"/>
          </p:nvPr>
        </p:nvSpPr>
        <p:spPr>
          <a:xfrm>
            <a:off x="388400" y="3798330"/>
            <a:ext cx="8062800" cy="4077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6CB255"/>
              </a:buClr>
              <a:buSzPct val="25000"/>
              <a:buFont typeface="Arial"/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(Credit: Jay Bergesen/Flickr Creative Commons)</a:t>
            </a:r>
          </a:p>
        </p:txBody>
      </p:sp>
      <p:sp>
        <p:nvSpPr>
          <p:cNvPr id="156" name="Shape 156"/>
          <p:cNvSpPr txBox="1"/>
          <p:nvPr/>
        </p:nvSpPr>
        <p:spPr>
          <a:xfrm>
            <a:off x="457200" y="4221700"/>
            <a:ext cx="7786800" cy="22134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355600" rtl="0">
              <a:spcBef>
                <a:spcPts val="0"/>
              </a:spcBef>
              <a:buClr>
                <a:srgbClr val="6CB255"/>
              </a:buClr>
              <a:buSzPct val="100000"/>
              <a:buChar char="●"/>
            </a:pPr>
            <a:r>
              <a:rPr lang="en-US" sz="2000"/>
              <a:t>Examples of </a:t>
            </a:r>
            <a:r>
              <a:rPr lang="en-US" sz="2000" u="sng"/>
              <a:t>command economy</a:t>
            </a:r>
            <a:r>
              <a:rPr lang="en-US" sz="2000"/>
              <a:t>:</a:t>
            </a:r>
          </a:p>
          <a:p>
            <a:pPr lvl="0" rtl="0">
              <a:spcBef>
                <a:spcPts val="0"/>
              </a:spcBef>
              <a:buNone/>
            </a:pPr>
            <a:endParaRPr sz="2000"/>
          </a:p>
          <a:p>
            <a:pPr marL="914400" lvl="1" indent="-355600" rtl="0">
              <a:spcBef>
                <a:spcPts val="0"/>
              </a:spcBef>
              <a:buSzPct val="100000"/>
              <a:buChar char="○"/>
            </a:pPr>
            <a:r>
              <a:rPr lang="en-US" sz="2000"/>
              <a:t>Ancient Egypt</a:t>
            </a:r>
          </a:p>
          <a:p>
            <a:pPr marL="914400" lvl="1" indent="-355600" rtl="0">
              <a:spcBef>
                <a:spcPts val="0"/>
              </a:spcBef>
              <a:buSzPct val="100000"/>
              <a:buChar char="○"/>
            </a:pPr>
            <a:r>
              <a:rPr lang="en-US" sz="2000"/>
              <a:t>Medieval manor life</a:t>
            </a:r>
          </a:p>
          <a:p>
            <a:pPr marL="914400" lvl="1" indent="-355600" rtl="0">
              <a:spcBef>
                <a:spcPts val="0"/>
              </a:spcBef>
              <a:buSzPct val="100000"/>
              <a:buChar char="○"/>
            </a:pPr>
            <a:r>
              <a:rPr lang="en-US" sz="2000"/>
              <a:t>Communism</a:t>
            </a:r>
          </a:p>
          <a:p>
            <a:pPr marL="914400" lvl="1" indent="-355600" rtl="0">
              <a:spcBef>
                <a:spcPts val="0"/>
              </a:spcBef>
              <a:buSzPct val="100000"/>
              <a:buChar char="○"/>
            </a:pPr>
            <a:r>
              <a:rPr lang="en-US" sz="2000"/>
              <a:t>Currently, Cuba and North Korea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>
            <a:spLocks noGrp="1"/>
          </p:cNvSpPr>
          <p:nvPr>
            <p:ph type="title"/>
          </p:nvPr>
        </p:nvSpPr>
        <p:spPr>
          <a:xfrm>
            <a:off x="457200" y="251717"/>
            <a:ext cx="7128164" cy="65953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b" anchorCtr="0">
            <a:noAutofit/>
          </a:bodyPr>
          <a:lstStyle/>
          <a:p>
            <a:pPr lvl="0" rtl="0">
              <a:spcBef>
                <a:spcPts val="0"/>
              </a:spcBef>
              <a:buClr>
                <a:srgbClr val="6CB255"/>
              </a:buClr>
              <a:buSzPct val="25000"/>
              <a:buFont typeface="Arial Black"/>
              <a:buNone/>
            </a:pPr>
            <a:r>
              <a:rPr lang="en-US" dirty="0"/>
              <a:t>An Overview of Economic </a:t>
            </a:r>
            <a:r>
              <a:rPr lang="en-US" dirty="0" smtClean="0"/>
              <a:t>Systems, Continued 2</a:t>
            </a:r>
            <a:endParaRPr lang="en-US" dirty="0"/>
          </a:p>
        </p:txBody>
      </p:sp>
      <p:pic>
        <p:nvPicPr>
          <p:cNvPr id="7" name="Shape 162" descr="The entrance of the New York Stock Exchange"/>
          <p:cNvPicPr preferRelativeResize="0">
            <a:picLocks/>
          </p:cNvPicPr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30200" y="1319750"/>
            <a:ext cx="3510000" cy="3528300"/>
          </a:xfrm>
          <a:prstGeom prst="rect">
            <a:avLst/>
          </a:prstGeom>
          <a:noFill/>
          <a:ln>
            <a:noFill/>
          </a:ln>
        </p:spPr>
      </p:pic>
      <p:sp>
        <p:nvSpPr>
          <p:cNvPr id="163" name="Shape 163"/>
          <p:cNvSpPr txBox="1">
            <a:spLocks noGrp="1"/>
          </p:cNvSpPr>
          <p:nvPr>
            <p:ph type="body" idx="1"/>
          </p:nvPr>
        </p:nvSpPr>
        <p:spPr>
          <a:xfrm>
            <a:off x="4094150" y="1031425"/>
            <a:ext cx="4425900" cy="41001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0"/>
              </a:spcBef>
              <a:spcAft>
                <a:spcPts val="0"/>
              </a:spcAft>
              <a:buClr>
                <a:srgbClr val="6CB255"/>
              </a:buClr>
              <a:buChar char="●"/>
            </a:pPr>
            <a:r>
              <a:rPr lang="en-US" b="1" dirty="0">
                <a:solidFill>
                  <a:schemeClr val="dk1"/>
                </a:solidFill>
              </a:rPr>
              <a:t>3) Market economy </a:t>
            </a:r>
            <a:r>
              <a:rPr lang="en-US" dirty="0">
                <a:solidFill>
                  <a:schemeClr val="dk1"/>
                </a:solidFill>
              </a:rPr>
              <a:t>- an economy where economic decisions are decentralized, private individuals own resources, and businesses supply goods and services based on demand.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6CB255"/>
              </a:buClr>
              <a:buSzPct val="25000"/>
              <a:buFont typeface="Arial"/>
              <a:buNone/>
            </a:pPr>
            <a:endParaRPr dirty="0">
              <a:solidFill>
                <a:schemeClr val="dk1"/>
              </a:solidFill>
            </a:endParaRPr>
          </a:p>
          <a:p>
            <a:pPr marL="457200" marR="0" lvl="0" indent="-228600" algn="l" rtl="0">
              <a:spcBef>
                <a:spcPts val="0"/>
              </a:spcBef>
              <a:spcAft>
                <a:spcPts val="0"/>
              </a:spcAft>
              <a:buClr>
                <a:srgbClr val="6CB255"/>
              </a:buClr>
              <a:buChar char="●"/>
            </a:pPr>
            <a:r>
              <a:rPr lang="en-US" b="1" dirty="0">
                <a:solidFill>
                  <a:schemeClr val="dk1"/>
                </a:solidFill>
              </a:rPr>
              <a:t>Market</a:t>
            </a:r>
            <a:r>
              <a:rPr lang="en-US" dirty="0">
                <a:solidFill>
                  <a:schemeClr val="dk1"/>
                </a:solidFill>
              </a:rPr>
              <a:t> - interaction between potential buyers and sellers; a combination of demand and supply</a:t>
            </a:r>
            <a:r>
              <a:rPr lang="en-US" dirty="0" smtClean="0">
                <a:solidFill>
                  <a:schemeClr val="dk1"/>
                </a:solidFill>
              </a:rPr>
              <a:t>.</a:t>
            </a:r>
            <a:endParaRPr lang="en-US" dirty="0">
              <a:solidFill>
                <a:schemeClr val="dk1"/>
              </a:solidFill>
            </a:endParaRPr>
          </a:p>
        </p:txBody>
      </p:sp>
      <p:sp>
        <p:nvSpPr>
          <p:cNvPr id="165" name="Shape 165"/>
          <p:cNvSpPr txBox="1"/>
          <p:nvPr/>
        </p:nvSpPr>
        <p:spPr>
          <a:xfrm>
            <a:off x="604500" y="4763525"/>
            <a:ext cx="7763100" cy="18819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355600" rtl="0">
              <a:spcBef>
                <a:spcPts val="0"/>
              </a:spcBef>
              <a:buClr>
                <a:srgbClr val="6CB255"/>
              </a:buClr>
              <a:buSzPct val="100000"/>
              <a:buChar char="●"/>
            </a:pPr>
            <a:r>
              <a:rPr lang="en-US" sz="2000" b="1">
                <a:solidFill>
                  <a:schemeClr val="dk1"/>
                </a:solidFill>
              </a:rPr>
              <a:t>Private enterprise</a:t>
            </a:r>
            <a:r>
              <a:rPr lang="en-US" sz="2000">
                <a:solidFill>
                  <a:schemeClr val="dk1"/>
                </a:solidFill>
              </a:rPr>
              <a:t> - system where private individuals or groups of private individuals own and operate the means of production (resources and businesses).</a:t>
            </a:r>
          </a:p>
          <a:p>
            <a:pPr lvl="0" rtl="0">
              <a:spcBef>
                <a:spcPts val="0"/>
              </a:spcBef>
              <a:buNone/>
            </a:pPr>
            <a:endParaRPr sz="2000">
              <a:solidFill>
                <a:schemeClr val="dk1"/>
              </a:solidFill>
            </a:endParaRPr>
          </a:p>
          <a:p>
            <a:pPr lvl="0" rtl="0">
              <a:spcBef>
                <a:spcPts val="0"/>
              </a:spcBef>
              <a:buClr>
                <a:srgbClr val="6CB255"/>
              </a:buClr>
              <a:buSzPct val="25000"/>
              <a:buFont typeface="Arial"/>
              <a:buNone/>
            </a:pPr>
            <a:r>
              <a:rPr lang="en-US" sz="2000">
                <a:solidFill>
                  <a:schemeClr val="dk1"/>
                </a:solidFill>
              </a:rPr>
              <a:t>Nothing says “market” more than The New York Stock Exchange.</a:t>
            </a:r>
            <a:r>
              <a:rPr lang="en-US" sz="1800">
                <a:solidFill>
                  <a:schemeClr val="dk1"/>
                </a:solidFill>
              </a:rPr>
              <a:t> (Credit: Erik Drost/Flickr Creative Commons)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>
            <a:spLocks noGrp="1"/>
          </p:cNvSpPr>
          <p:nvPr>
            <p:ph type="title"/>
          </p:nvPr>
        </p:nvSpPr>
        <p:spPr>
          <a:xfrm>
            <a:off x="457200" y="241326"/>
            <a:ext cx="8062800" cy="6594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/>
              <a:t>Real World Economies</a:t>
            </a:r>
          </a:p>
        </p:txBody>
      </p:sp>
      <p:sp>
        <p:nvSpPr>
          <p:cNvPr id="171" name="Shape 171"/>
          <p:cNvSpPr>
            <a:spLocks noGrp="1"/>
          </p:cNvSpPr>
          <p:nvPr>
            <p:ph type="pic" idx="2"/>
          </p:nvPr>
        </p:nvSpPr>
        <p:spPr>
          <a:xfrm>
            <a:off x="457199" y="1122386"/>
            <a:ext cx="8062800" cy="35001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Most economies in the real world are </a:t>
            </a:r>
            <a:r>
              <a:rPr lang="en-US" u="sng"/>
              <a:t>mixed</a:t>
            </a:r>
            <a:r>
              <a:rPr lang="en-US"/>
              <a:t>. They combine elements of command, traditional, and market systems.</a:t>
            </a:r>
          </a:p>
          <a:p>
            <a:pPr lvl="0">
              <a:spcBef>
                <a:spcPts val="0"/>
              </a:spcBef>
              <a:buNone/>
            </a:pPr>
            <a:endParaRPr/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-US"/>
              <a:t>The U.S. economy is positioned toward the market-oriented end of the spectrum.</a:t>
            </a:r>
          </a:p>
          <a:p>
            <a:pPr lvl="0">
              <a:spcBef>
                <a:spcPts val="0"/>
              </a:spcBef>
              <a:buNone/>
            </a:pPr>
            <a:endParaRPr/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-US"/>
              <a:t>Many countries in Europe and Latin America, while primarily market-oriented, have a greater degree of government involvement in economic decisions than the U.S. economy.</a:t>
            </a:r>
          </a:p>
          <a:p>
            <a:pPr lvl="0">
              <a:spcBef>
                <a:spcPts val="0"/>
              </a:spcBef>
              <a:buNone/>
            </a:pPr>
            <a:endParaRPr/>
          </a:p>
          <a:p>
            <a:pPr marL="457200" lvl="0" indent="-228600">
              <a:spcBef>
                <a:spcPts val="0"/>
              </a:spcBef>
              <a:buChar char="●"/>
            </a:pPr>
            <a:r>
              <a:rPr lang="en-US"/>
              <a:t>China and Russia, while they have moved more in the direction of having a market-oriented system, remain closer to the command economy end of the spectrum.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 txBox="1">
            <a:spLocks noGrp="1"/>
          </p:cNvSpPr>
          <p:nvPr>
            <p:ph type="title"/>
          </p:nvPr>
        </p:nvSpPr>
        <p:spPr>
          <a:xfrm>
            <a:off x="457200" y="241326"/>
            <a:ext cx="8062800" cy="6594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/>
              <a:t>Regulations: The Rules of the Game</a:t>
            </a:r>
          </a:p>
        </p:txBody>
      </p:sp>
      <p:sp>
        <p:nvSpPr>
          <p:cNvPr id="178" name="Shape 178"/>
          <p:cNvSpPr>
            <a:spLocks noGrp="1"/>
          </p:cNvSpPr>
          <p:nvPr>
            <p:ph type="pic" idx="2"/>
          </p:nvPr>
        </p:nvSpPr>
        <p:spPr>
          <a:xfrm>
            <a:off x="457200" y="1122370"/>
            <a:ext cx="8062800" cy="51405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Char char="●"/>
            </a:pPr>
            <a:r>
              <a:rPr lang="en-US"/>
              <a:t>There is no such thing as an absolutely free market.</a:t>
            </a:r>
          </a:p>
          <a:p>
            <a:pPr lvl="0">
              <a:spcBef>
                <a:spcPts val="0"/>
              </a:spcBef>
              <a:buNone/>
            </a:pPr>
            <a:endParaRPr/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-US"/>
              <a:t>Regulations always define the “rules of the game” in the economy.</a:t>
            </a:r>
          </a:p>
          <a:p>
            <a:pPr lvl="0">
              <a:spcBef>
                <a:spcPts val="0"/>
              </a:spcBef>
              <a:buNone/>
            </a:pPr>
            <a:endParaRPr/>
          </a:p>
          <a:p>
            <a:pPr marL="457200" lvl="0" indent="-228600">
              <a:spcBef>
                <a:spcPts val="0"/>
              </a:spcBef>
              <a:buChar char="●"/>
            </a:pPr>
            <a:r>
              <a:rPr lang="en-US"/>
              <a:t>Economies that are primarily market-oriented have fewer regulations—ideally just enough to maintain an even playing field for participants.</a:t>
            </a:r>
          </a:p>
          <a:p>
            <a:pPr lvl="0">
              <a:spcBef>
                <a:spcPts val="0"/>
              </a:spcBef>
              <a:buNone/>
            </a:pPr>
            <a:endParaRPr/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-US"/>
              <a:t>Heavily regulated economies often have </a:t>
            </a:r>
            <a:r>
              <a:rPr lang="en-US" b="1"/>
              <a:t>underground economies</a:t>
            </a:r>
            <a:r>
              <a:rPr lang="en-US"/>
              <a:t> (or black markets), which are markets where the buyers and sellers make transactions without the government’s approval.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41326"/>
            <a:ext cx="8062800" cy="6594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/>
              <a:t>CH.1 OUTLINE</a:t>
            </a:r>
          </a:p>
        </p:txBody>
      </p:sp>
      <p:sp>
        <p:nvSpPr>
          <p:cNvPr id="49" name="Shape 49"/>
          <p:cNvSpPr>
            <a:spLocks noGrp="1"/>
          </p:cNvSpPr>
          <p:nvPr>
            <p:ph type="pic" idx="2"/>
          </p:nvPr>
        </p:nvSpPr>
        <p:spPr>
          <a:xfrm>
            <a:off x="457200" y="1122376"/>
            <a:ext cx="8062800" cy="52323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800"/>
              <a:t>1.1: What is Economics, and Why Is It Important?</a:t>
            </a:r>
          </a:p>
          <a:p>
            <a:pPr lvl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800"/>
              <a:t>1.2: Microeconomics and Macroeconomics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2800"/>
              <a:t>1.3: How Economists Use Theories and Models</a:t>
            </a:r>
          </a:p>
          <a:p>
            <a:pPr lvl="0" rtl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800"/>
              <a:t>       to Understand Economic Issues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2800"/>
              <a:t>1.4: How To Organize Economies: An Overview</a:t>
            </a:r>
          </a:p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2800"/>
              <a:t>       of Economic Systems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 txBox="1">
            <a:spLocks noGrp="1"/>
          </p:cNvSpPr>
          <p:nvPr>
            <p:ph type="title"/>
          </p:nvPr>
        </p:nvSpPr>
        <p:spPr>
          <a:xfrm>
            <a:off x="457200" y="241326"/>
            <a:ext cx="8062800" cy="6594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/>
              <a:t>The Rise of Globalization</a:t>
            </a:r>
          </a:p>
        </p:txBody>
      </p:sp>
      <p:sp>
        <p:nvSpPr>
          <p:cNvPr id="185" name="Shape 185"/>
          <p:cNvSpPr>
            <a:spLocks noGrp="1"/>
          </p:cNvSpPr>
          <p:nvPr>
            <p:ph type="pic" idx="2"/>
          </p:nvPr>
        </p:nvSpPr>
        <p:spPr>
          <a:xfrm>
            <a:off x="457200" y="1122369"/>
            <a:ext cx="8062800" cy="5392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228600">
              <a:spcBef>
                <a:spcPts val="0"/>
              </a:spcBef>
              <a:buChar char="●"/>
            </a:pPr>
            <a:r>
              <a:rPr lang="en-US" b="1"/>
              <a:t>Globalization</a:t>
            </a:r>
            <a:r>
              <a:rPr lang="en-US"/>
              <a:t> - the trend in which buying and selling in markets have increasingly crossed national borders.</a:t>
            </a:r>
          </a:p>
          <a:p>
            <a:pPr lvl="0">
              <a:spcBef>
                <a:spcPts val="0"/>
              </a:spcBef>
              <a:buNone/>
            </a:pPr>
            <a:endParaRPr/>
          </a:p>
          <a:p>
            <a:pPr marL="457200" lvl="0" indent="-228600">
              <a:spcBef>
                <a:spcPts val="0"/>
              </a:spcBef>
              <a:buChar char="●"/>
            </a:pPr>
            <a:r>
              <a:rPr lang="en-US" b="1"/>
              <a:t>Exports</a:t>
            </a:r>
            <a:r>
              <a:rPr lang="en-US"/>
              <a:t> - the goods and services that a nation produces domestically and sells abroad.</a:t>
            </a:r>
          </a:p>
          <a:p>
            <a:pPr lvl="0">
              <a:spcBef>
                <a:spcPts val="0"/>
              </a:spcBef>
              <a:buNone/>
            </a:pPr>
            <a:endParaRPr/>
          </a:p>
          <a:p>
            <a:pPr marL="457200" lvl="0" indent="-228600">
              <a:spcBef>
                <a:spcPts val="0"/>
              </a:spcBef>
              <a:buChar char="●"/>
            </a:pPr>
            <a:r>
              <a:rPr lang="en-US" b="1"/>
              <a:t>Imports</a:t>
            </a:r>
            <a:r>
              <a:rPr lang="en-US"/>
              <a:t> - the goods and services that are produced abroad and then sold domestically.</a:t>
            </a:r>
          </a:p>
          <a:p>
            <a:pPr lvl="0">
              <a:spcBef>
                <a:spcPts val="0"/>
              </a:spcBef>
              <a:buNone/>
            </a:pPr>
            <a:endParaRPr/>
          </a:p>
          <a:p>
            <a:pPr marL="457200" lvl="0" indent="-228600">
              <a:spcBef>
                <a:spcPts val="0"/>
              </a:spcBef>
              <a:buChar char="●"/>
            </a:pPr>
            <a:r>
              <a:rPr lang="en-US" b="1"/>
              <a:t>Gross domestic product (GDP)</a:t>
            </a:r>
            <a:r>
              <a:rPr lang="en-US"/>
              <a:t>- measures the size of total production in an economy.</a:t>
            </a:r>
          </a:p>
          <a:p>
            <a:pPr lvl="0">
              <a:spcBef>
                <a:spcPts val="0"/>
              </a:spcBef>
              <a:buNone/>
            </a:pPr>
            <a:endParaRPr/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 txBox="1">
            <a:spLocks noGrp="1"/>
          </p:cNvSpPr>
          <p:nvPr>
            <p:ph type="title"/>
          </p:nvPr>
        </p:nvSpPr>
        <p:spPr>
          <a:xfrm>
            <a:off x="457200" y="241326"/>
            <a:ext cx="8062912" cy="65953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6CB255"/>
              </a:buClr>
              <a:buSzPct val="25000"/>
              <a:buFont typeface="Arial Black"/>
              <a:buNone/>
            </a:pPr>
            <a:r>
              <a:rPr lang="en-US" dirty="0"/>
              <a:t>The Global Economy</a:t>
            </a:r>
          </a:p>
        </p:txBody>
      </p:sp>
      <p:pic>
        <p:nvPicPr>
          <p:cNvPr id="193" name="Shape 193" descr="A cargo ship loaded with shipping containers headed towards a city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1893660" y="1142425"/>
            <a:ext cx="5189989" cy="3459993"/>
          </a:xfrm>
          <a:prstGeom prst="rect">
            <a:avLst/>
          </a:prstGeom>
          <a:noFill/>
          <a:ln>
            <a:noFill/>
          </a:ln>
        </p:spPr>
      </p:pic>
      <p:sp>
        <p:nvSpPr>
          <p:cNvPr id="192" name="Shape 192"/>
          <p:cNvSpPr txBox="1">
            <a:spLocks noGrp="1"/>
          </p:cNvSpPr>
          <p:nvPr>
            <p:ph type="body" idx="1"/>
          </p:nvPr>
        </p:nvSpPr>
        <p:spPr>
          <a:xfrm>
            <a:off x="457200" y="4767771"/>
            <a:ext cx="8062800" cy="18432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6CB255"/>
              </a:buClr>
              <a:buSzPct val="25000"/>
              <a:buFont typeface="Arial"/>
              <a:buNone/>
            </a:pPr>
            <a:r>
              <a:rPr lang="en-US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Cargo ships are one mode of transportation for shipping goods in the global economy. 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(Credit: Raul Valdez/Flickr Creative Commons)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6CB255"/>
              </a:buClr>
              <a:buSzPct val="25000"/>
              <a:buFont typeface="Arial"/>
              <a:buNone/>
            </a:pPr>
            <a:endParaRPr sz="1600" dirty="0"/>
          </a:p>
          <a:p>
            <a:pPr lvl="0" rtl="0"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lang="en-US" b="1" dirty="0">
                <a:solidFill>
                  <a:schemeClr val="dk1"/>
                </a:solidFill>
              </a:rPr>
              <a:t>Discussion question: What are examples of products and services in the modern economy?  How has this contributed to globalization</a:t>
            </a:r>
            <a:r>
              <a:rPr lang="en-US" b="1" dirty="0" smtClean="0">
                <a:solidFill>
                  <a:schemeClr val="dk1"/>
                </a:solidFill>
              </a:rPr>
              <a:t>?</a:t>
            </a:r>
            <a:endParaRPr lang="en-US" b="1" dirty="0">
              <a:solidFill>
                <a:schemeClr val="dk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Shape 199"/>
          <p:cNvSpPr txBox="1">
            <a:spLocks noGrp="1"/>
          </p:cNvSpPr>
          <p:nvPr>
            <p:ph type="title"/>
          </p:nvPr>
        </p:nvSpPr>
        <p:spPr>
          <a:xfrm>
            <a:off x="457200" y="241326"/>
            <a:ext cx="8062912" cy="65953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6CB255"/>
              </a:buClr>
              <a:buSzPct val="25000"/>
              <a:buFont typeface="Arial Black"/>
              <a:buNone/>
            </a:pPr>
            <a:r>
              <a:rPr lang="en-US" sz="2400" b="0" i="0" u="none" strike="noStrike" cap="none" dirty="0" smtClean="0">
                <a:solidFill>
                  <a:srgbClr val="6CB255"/>
                </a:solidFill>
                <a:latin typeface="Arial Black"/>
                <a:ea typeface="Arial Black"/>
                <a:cs typeface="Arial Black"/>
                <a:sym typeface="Arial Black"/>
              </a:rPr>
              <a:t>Last Slide</a:t>
            </a:r>
            <a:endParaRPr sz="2400" b="0" i="0" u="none" strike="noStrike" cap="none" dirty="0">
              <a:solidFill>
                <a:srgbClr val="6CB255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457200" y="1107617"/>
            <a:ext cx="8062912" cy="5256973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6CB255"/>
              </a:buClr>
              <a:buSzPct val="25000"/>
              <a:buFont typeface="Arial"/>
              <a:buNone/>
            </a:pPr>
            <a:r>
              <a:rPr lang="en-US" sz="1600" b="0" i="0" u="none" strike="noStrike" cap="none" dirty="0">
                <a:solidFill>
                  <a:srgbClr val="212F62"/>
                </a:solidFill>
                <a:latin typeface="Arial"/>
                <a:ea typeface="Arial"/>
                <a:cs typeface="Arial"/>
                <a:sym typeface="Arial"/>
              </a:rPr>
              <a:t>This </a:t>
            </a:r>
            <a:r>
              <a:rPr lang="en-US" sz="1600" b="0" i="0" u="none" strike="noStrike" cap="none" dirty="0" err="1">
                <a:solidFill>
                  <a:srgbClr val="212F62"/>
                </a:solidFill>
                <a:latin typeface="Arial"/>
                <a:ea typeface="Arial"/>
                <a:cs typeface="Arial"/>
                <a:sym typeface="Arial"/>
              </a:rPr>
              <a:t>OpenStax</a:t>
            </a:r>
            <a:r>
              <a:rPr lang="en-US" sz="1600" b="0" i="0" u="none" strike="noStrike" cap="none" dirty="0">
                <a:solidFill>
                  <a:srgbClr val="212F62"/>
                </a:solidFill>
                <a:latin typeface="Arial"/>
                <a:ea typeface="Arial"/>
                <a:cs typeface="Arial"/>
                <a:sym typeface="Arial"/>
              </a:rPr>
              <a:t> ancillary resource is © Rice University under a CC-BY 4.0 International license; it may be reproduced or modified but must be attributed to </a:t>
            </a:r>
            <a:r>
              <a:rPr lang="en-US" sz="1600" b="0" i="0" u="none" strike="noStrike" cap="none" dirty="0" err="1">
                <a:solidFill>
                  <a:srgbClr val="212F62"/>
                </a:solidFill>
                <a:latin typeface="Arial"/>
                <a:ea typeface="Arial"/>
                <a:cs typeface="Arial"/>
                <a:sym typeface="Arial"/>
              </a:rPr>
              <a:t>OpenStax</a:t>
            </a:r>
            <a:r>
              <a:rPr lang="en-US" sz="1600" b="0" i="0" u="none" strike="noStrike" cap="none" dirty="0">
                <a:solidFill>
                  <a:srgbClr val="212F62"/>
                </a:solidFill>
                <a:latin typeface="Arial"/>
                <a:ea typeface="Arial"/>
                <a:cs typeface="Arial"/>
                <a:sym typeface="Arial"/>
              </a:rPr>
              <a:t>, Rice University and any changes must be noted</a:t>
            </a:r>
            <a:r>
              <a:rPr lang="en-US" sz="1600" b="0" i="0" u="none" strike="noStrike" cap="none" dirty="0" smtClean="0">
                <a:solidFill>
                  <a:srgbClr val="212F62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6CB255"/>
              </a:buClr>
              <a:buSzPct val="25000"/>
              <a:buFont typeface="Arial"/>
              <a:buNone/>
            </a:pPr>
            <a:endParaRPr lang="en-US" sz="1600" dirty="0"/>
          </a:p>
          <a:p>
            <a:pPr lvl="0"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en-US" sz="1600" dirty="0"/>
              <a:t>Updated for accessibility October 2018 by SUNY Genesee Community College - added image descriptions and unique headings.</a:t>
            </a:r>
            <a:endParaRPr lang="en-US" sz="1600" b="0" i="0" u="none" strike="noStrike" cap="none" dirty="0">
              <a:solidFill>
                <a:srgbClr val="212F6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title"/>
          </p:nvPr>
        </p:nvSpPr>
        <p:spPr>
          <a:xfrm>
            <a:off x="457200" y="241325"/>
            <a:ext cx="8062800" cy="9639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6CB255"/>
              </a:buClr>
              <a:buSzPct val="25000"/>
              <a:buFont typeface="Arial Black"/>
              <a:buNone/>
            </a:pPr>
            <a:r>
              <a:rPr lang="en-US" dirty="0"/>
              <a:t>1.1 </a:t>
            </a:r>
            <a:r>
              <a:rPr lang="en-US" dirty="0">
                <a:solidFill>
                  <a:srgbClr val="6CB255"/>
                </a:solidFill>
              </a:rPr>
              <a:t>What is Economics, and Why Is It Important?</a:t>
            </a:r>
          </a:p>
        </p:txBody>
      </p:sp>
      <p:sp>
        <p:nvSpPr>
          <p:cNvPr id="56" name="Shape 56"/>
          <p:cNvSpPr>
            <a:spLocks noGrp="1"/>
          </p:cNvSpPr>
          <p:nvPr>
            <p:ph type="pic" idx="2"/>
          </p:nvPr>
        </p:nvSpPr>
        <p:spPr>
          <a:xfrm>
            <a:off x="457200" y="1122370"/>
            <a:ext cx="8062800" cy="51633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b="1" u="sng" dirty="0"/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-US" b="1" u="sng" dirty="0"/>
              <a:t>Economics</a:t>
            </a:r>
            <a:r>
              <a:rPr lang="en-US" b="1" dirty="0"/>
              <a:t> is the study of how humans make decisions in the face of scarcity.</a:t>
            </a:r>
            <a:r>
              <a:rPr lang="en-US" dirty="0"/>
              <a:t> These can be individual decisions, family decisions, business decisions or societal decisions.</a:t>
            </a:r>
          </a:p>
          <a:p>
            <a:pPr lvl="0">
              <a:spcBef>
                <a:spcPts val="0"/>
              </a:spcBef>
              <a:buNone/>
            </a:pPr>
            <a:endParaRPr b="1" dirty="0"/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-US" b="1" dirty="0"/>
              <a:t>Scarcity</a:t>
            </a:r>
            <a:r>
              <a:rPr lang="en-US" dirty="0"/>
              <a:t> means that human wants for goods, services and resources exceed what is available.</a:t>
            </a:r>
          </a:p>
          <a:p>
            <a:pPr lvl="0" rtl="0">
              <a:spcBef>
                <a:spcPts val="0"/>
              </a:spcBef>
              <a:buNone/>
            </a:pPr>
            <a:endParaRPr dirty="0"/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-US" dirty="0"/>
              <a:t>The </a:t>
            </a:r>
            <a:r>
              <a:rPr lang="en-US" u="sng" dirty="0"/>
              <a:t>FRED</a:t>
            </a:r>
            <a:r>
              <a:rPr lang="en-US" dirty="0"/>
              <a:t> website </a:t>
            </a:r>
            <a:r>
              <a:rPr lang="en-US" dirty="0" smtClean="0"/>
              <a:t>(</a:t>
            </a:r>
            <a:r>
              <a:rPr lang="en-US" u="sng" dirty="0" smtClean="0">
                <a:solidFill>
                  <a:schemeClr val="hlink"/>
                </a:solidFill>
                <a:hlinkClick r:id="rId3"/>
              </a:rPr>
              <a:t>openstax.org/l/FRED</a:t>
            </a:r>
            <a:r>
              <a:rPr lang="en-US" u="sng" dirty="0">
                <a:solidFill>
                  <a:schemeClr val="hlink"/>
                </a:solidFill>
                <a:hlinkClick r:id="rId3"/>
              </a:rPr>
              <a:t>/</a:t>
            </a:r>
            <a:r>
              <a:rPr lang="en-US" dirty="0"/>
              <a:t>) includes data on nearly 400,000 domestic and international economic and social variables over time, which will be used often in this course.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>
            <a:off x="457150" y="264376"/>
            <a:ext cx="8062800" cy="6594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6CB255"/>
              </a:buClr>
              <a:buSzPct val="25000"/>
              <a:buFont typeface="Arial Black"/>
              <a:buNone/>
            </a:pPr>
            <a:r>
              <a:rPr lang="en-US" dirty="0">
                <a:solidFill>
                  <a:srgbClr val="6CB255"/>
                </a:solidFill>
              </a:rPr>
              <a:t>Economics in the social media age</a:t>
            </a:r>
          </a:p>
        </p:txBody>
      </p:sp>
      <p:pic>
        <p:nvPicPr>
          <p:cNvPr id="64" name="Shape 64" descr="Smart phone with Facebook open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 l="-26788" r="-26787"/>
          <a:stretch/>
        </p:blipFill>
        <p:spPr>
          <a:xfrm>
            <a:off x="457199" y="1122386"/>
            <a:ext cx="8062800" cy="350010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457150" y="4821048"/>
            <a:ext cx="8062800" cy="14304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6CB255"/>
              </a:buClr>
              <a:buSzPct val="25000"/>
              <a:buFont typeface="Arial"/>
              <a:buNone/>
            </a:pPr>
            <a:r>
              <a:rPr lang="en-US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Economics is greatly impacted by how well information travels through society. Today, social media giants Twitter, Facebook, and Instagram are major forces on the information </a:t>
            </a:r>
            <a:r>
              <a:rPr lang="en-US"/>
              <a:t>superhighway</a:t>
            </a:r>
            <a:r>
              <a:rPr lang="en-US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6CB255"/>
              </a:buClr>
              <a:buSzPct val="25000"/>
              <a:buFont typeface="Arial"/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(Credit: modification of work by Johan Larsson/Flickr Creative Commons)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>
            <a:spLocks noGrp="1"/>
          </p:cNvSpPr>
          <p:nvPr>
            <p:ph type="title"/>
          </p:nvPr>
        </p:nvSpPr>
        <p:spPr>
          <a:xfrm>
            <a:off x="457200" y="241326"/>
            <a:ext cx="8062912" cy="65953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6CB255"/>
              </a:buClr>
              <a:buSzPct val="25000"/>
              <a:buFont typeface="Arial Black"/>
              <a:buNone/>
            </a:pPr>
            <a:r>
              <a:rPr lang="en-US" dirty="0"/>
              <a:t>Scarcity</a:t>
            </a:r>
          </a:p>
        </p:txBody>
      </p:sp>
      <p:pic>
        <p:nvPicPr>
          <p:cNvPr id="71" name="Shape 71" descr="two homeless people sleeping on park benches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2159257" y="1122386"/>
            <a:ext cx="4658797" cy="3500071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Shape 72"/>
          <p:cNvSpPr txBox="1">
            <a:spLocks noGrp="1"/>
          </p:cNvSpPr>
          <p:nvPr>
            <p:ph type="body" idx="1"/>
          </p:nvPr>
        </p:nvSpPr>
        <p:spPr>
          <a:xfrm>
            <a:off x="457200" y="4843982"/>
            <a:ext cx="8062912" cy="1166382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6CB255"/>
              </a:buClr>
              <a:buSzPct val="25000"/>
              <a:buFont typeface="Arial"/>
              <a:buNone/>
            </a:pPr>
            <a:r>
              <a:rPr lang="en-US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Homeless people are a stark reminder that scarcity of resources is real. </a:t>
            </a: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(Credit: “daveynin”/Flickr Creative Commons)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6CB255"/>
              </a:buClr>
              <a:buSzPct val="25000"/>
              <a:buFont typeface="Arial"/>
              <a:buNone/>
            </a:pP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6CB255"/>
              </a:buClr>
              <a:buSzPct val="25000"/>
              <a:buFont typeface="Arial"/>
              <a:buNone/>
            </a:pPr>
            <a:r>
              <a:rPr lang="en-US" b="1"/>
              <a:t>Discussion Question: What are examples of critical goods and services?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>
            <a:off x="457200" y="241326"/>
            <a:ext cx="8062912" cy="65953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6CB255"/>
              </a:buClr>
              <a:buSzPct val="25000"/>
              <a:buFont typeface="Arial Black"/>
              <a:buNone/>
            </a:pPr>
            <a:r>
              <a:rPr lang="en-US" dirty="0"/>
              <a:t>Comprehensive study of economics</a:t>
            </a:r>
          </a:p>
        </p:txBody>
      </p:sp>
      <p:pic>
        <p:nvPicPr>
          <p:cNvPr id="79" name="Shape 79" descr="A profile sketch of Adam Smith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712223" y="1108075"/>
            <a:ext cx="3522204" cy="5256213"/>
          </a:xfrm>
          <a:prstGeom prst="rect">
            <a:avLst/>
          </a:prstGeom>
          <a:noFill/>
          <a:ln>
            <a:noFill/>
          </a:ln>
        </p:spPr>
      </p:pic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4606925" y="1107617"/>
            <a:ext cx="3913188" cy="5256973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6CB255"/>
              </a:buClr>
              <a:buSzPct val="25000"/>
              <a:buFont typeface="Arial"/>
              <a:buNone/>
            </a:pPr>
            <a:r>
              <a:rPr lang="en-US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Adam Smith introduced the idea of dividing labor into discrete tasks</a:t>
            </a:r>
            <a:r>
              <a:rPr lang="en-US">
                <a:solidFill>
                  <a:schemeClr val="dk1"/>
                </a:solidFill>
              </a:rPr>
              <a:t>, in his famous 1776 book, titled </a:t>
            </a:r>
            <a:r>
              <a:rPr lang="en-US" i="1">
                <a:solidFill>
                  <a:schemeClr val="dk1"/>
                </a:solidFill>
              </a:rPr>
              <a:t>The Wealth of Nations.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6CB255"/>
              </a:buClr>
              <a:buSzPct val="250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(Credit: Wikimedia Commons)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457200" y="241326"/>
            <a:ext cx="8062800" cy="6594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b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en-US" dirty="0"/>
              <a:t>The Division of and Specialization of Labor</a:t>
            </a:r>
          </a:p>
        </p:txBody>
      </p:sp>
      <p:pic>
        <p:nvPicPr>
          <p:cNvPr id="87" name="Shape 87" descr="Factory workers for a shoe company working separately on individualized tasks.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1863602" y="1122386"/>
            <a:ext cx="5250106" cy="3500071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457200" y="4706346"/>
            <a:ext cx="8062800" cy="1762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457200" lvl="0" indent="-228600" rtl="0">
              <a:lnSpc>
                <a:spcPct val="115000"/>
              </a:lnSpc>
              <a:spcBef>
                <a:spcPts val="0"/>
              </a:spcBef>
              <a:buChar char="●"/>
            </a:pPr>
            <a:r>
              <a:rPr lang="en-US" b="1" dirty="0">
                <a:solidFill>
                  <a:schemeClr val="dk1"/>
                </a:solidFill>
              </a:rPr>
              <a:t>Division of labor</a:t>
            </a:r>
            <a:r>
              <a:rPr lang="en-US" dirty="0">
                <a:solidFill>
                  <a:schemeClr val="dk1"/>
                </a:solidFill>
              </a:rPr>
              <a:t> - the way in which different workers divide required tasks to produce a good or service.</a:t>
            </a:r>
          </a:p>
          <a:p>
            <a:pPr marL="914400" lvl="1" indent="-228600" rtl="0">
              <a:spcBef>
                <a:spcPts val="0"/>
              </a:spcBef>
              <a:buClr>
                <a:schemeClr val="dk1"/>
              </a:buClr>
              <a:buFont typeface="Arial"/>
              <a:buChar char="○"/>
            </a:pPr>
            <a:r>
              <a:rPr lang="en-US" dirty="0"/>
              <a:t>Workers on an assembly line are an example of the divisions of labor. </a:t>
            </a:r>
            <a:r>
              <a:rPr lang="en-US" sz="1800" dirty="0"/>
              <a:t>(Credit: Nina Hale/Flickr Creative Commons</a:t>
            </a:r>
            <a:r>
              <a:rPr lang="en-US" sz="1800" dirty="0" smtClean="0"/>
              <a:t>)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title"/>
          </p:nvPr>
        </p:nvSpPr>
        <p:spPr>
          <a:xfrm>
            <a:off x="540600" y="367500"/>
            <a:ext cx="8062800" cy="8811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/>
              <a:t>Why the Division of Labor Increases Production</a:t>
            </a:r>
          </a:p>
        </p:txBody>
      </p:sp>
      <p:sp>
        <p:nvSpPr>
          <p:cNvPr id="95" name="Shape 95"/>
          <p:cNvSpPr>
            <a:spLocks noGrp="1"/>
          </p:cNvSpPr>
          <p:nvPr>
            <p:ph type="pic" idx="2"/>
          </p:nvPr>
        </p:nvSpPr>
        <p:spPr>
          <a:xfrm>
            <a:off x="457200" y="1202645"/>
            <a:ext cx="8062800" cy="52323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-US"/>
              <a:t>Dividing and subdividing the tasks involved with producing a good or service, produces a greater quantity of output.</a:t>
            </a:r>
          </a:p>
          <a:p>
            <a:pPr marL="0" lvl="0" indent="0" rtl="0">
              <a:spcBef>
                <a:spcPts val="0"/>
              </a:spcBef>
              <a:buNone/>
            </a:pPr>
            <a:endParaRPr/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-US" b="1"/>
              <a:t>Specialization</a:t>
            </a:r>
            <a:r>
              <a:rPr lang="en-US"/>
              <a:t> - when workers or firms focus on particular tasks for which they are well-suited within the overall production process.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marL="914400" lvl="1" indent="-228600" rtl="0">
              <a:spcBef>
                <a:spcPts val="0"/>
              </a:spcBef>
            </a:pPr>
            <a:r>
              <a:rPr lang="en-US"/>
              <a:t>Specialization allows businesses to take advantage of </a:t>
            </a:r>
            <a:r>
              <a:rPr lang="en-US" b="1"/>
              <a:t>economies of scale</a:t>
            </a:r>
            <a:r>
              <a:rPr lang="en-US"/>
              <a:t>, which means that for many goods,as the level of production increases, the average cost of producing each individual unit declines.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title"/>
          </p:nvPr>
        </p:nvSpPr>
        <p:spPr>
          <a:xfrm>
            <a:off x="457200" y="241326"/>
            <a:ext cx="8062800" cy="6594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/>
              <a:t>1.2 Microeconomics and Macroeconomics</a:t>
            </a:r>
          </a:p>
        </p:txBody>
      </p:sp>
      <p:sp>
        <p:nvSpPr>
          <p:cNvPr id="102" name="Shape 102"/>
          <p:cNvSpPr>
            <a:spLocks noGrp="1"/>
          </p:cNvSpPr>
          <p:nvPr>
            <p:ph type="pic" idx="2"/>
          </p:nvPr>
        </p:nvSpPr>
        <p:spPr>
          <a:xfrm>
            <a:off x="457199" y="1122386"/>
            <a:ext cx="8062800" cy="35001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228600">
              <a:spcBef>
                <a:spcPts val="0"/>
              </a:spcBef>
              <a:buChar char="●"/>
            </a:pPr>
            <a:r>
              <a:rPr lang="en-US"/>
              <a:t>Economics is concerned with the well-being of all people, including those with jobs and those without jobs, as well as those with high incomes and those with low incomes.</a:t>
            </a:r>
          </a:p>
          <a:p>
            <a:pPr lvl="0">
              <a:spcBef>
                <a:spcPts val="0"/>
              </a:spcBef>
              <a:buNone/>
            </a:pPr>
            <a:endParaRPr/>
          </a:p>
          <a:p>
            <a:pPr marL="457200" lvl="0" indent="-228600">
              <a:spcBef>
                <a:spcPts val="0"/>
              </a:spcBef>
              <a:buChar char="●"/>
            </a:pPr>
            <a:r>
              <a:rPr lang="en-US" b="1"/>
              <a:t>Microeconomics</a:t>
            </a:r>
            <a:r>
              <a:rPr lang="en-US"/>
              <a:t> focuses on the actions of individual agents within the economy, like households, workers, and businesses.</a:t>
            </a:r>
          </a:p>
          <a:p>
            <a:pPr lvl="0">
              <a:spcBef>
                <a:spcPts val="0"/>
              </a:spcBef>
              <a:buNone/>
            </a:pPr>
            <a:endParaRPr/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-US" b="1"/>
              <a:t>Macroeconomics</a:t>
            </a:r>
            <a:r>
              <a:rPr lang="en-US"/>
              <a:t> is the branch of economics that focuses on broad issues such as growth, unemployment, inflation, and trade balance.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sential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1333</Words>
  <Application>Microsoft Office PowerPoint</Application>
  <PresentationFormat>On-screen Show (4:3)</PresentationFormat>
  <Paragraphs>131</Paragraphs>
  <Slides>22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Arial Black</vt:lpstr>
      <vt:lpstr>Arial</vt:lpstr>
      <vt:lpstr>Essential</vt:lpstr>
      <vt:lpstr>PRINCIPLES OF MICROECONOMICS 2e</vt:lpstr>
      <vt:lpstr>CH.1 OUTLINE</vt:lpstr>
      <vt:lpstr>1.1 What is Economics, and Why Is It Important?</vt:lpstr>
      <vt:lpstr>Economics in the social media age</vt:lpstr>
      <vt:lpstr>Scarcity</vt:lpstr>
      <vt:lpstr>Comprehensive study of economics</vt:lpstr>
      <vt:lpstr>The Division of and Specialization of Labor</vt:lpstr>
      <vt:lpstr>Why the Division of Labor Increases Production</vt:lpstr>
      <vt:lpstr>1.2 Microeconomics and Macroeconomics</vt:lpstr>
      <vt:lpstr>Other Economic Terms</vt:lpstr>
      <vt:lpstr>1.3 How Economists Use Theories and  Models to Understand Economic Issues</vt:lpstr>
      <vt:lpstr>Economic Theories and Models</vt:lpstr>
      <vt:lpstr>Circular Flow Diagram</vt:lpstr>
      <vt:lpstr>1.4 How To Organize Economies: An Overview of Economic Systems</vt:lpstr>
      <vt:lpstr>An Overview of Economic Systems</vt:lpstr>
      <vt:lpstr>An Overview of Economic Systems, Continued</vt:lpstr>
      <vt:lpstr>An Overview of Economic Systems, Continued 2</vt:lpstr>
      <vt:lpstr>Real World Economies</vt:lpstr>
      <vt:lpstr>Regulations: The Rules of the Game</vt:lpstr>
      <vt:lpstr>The Rise of Globalization</vt:lpstr>
      <vt:lpstr>The Global Economy</vt:lpstr>
      <vt:lpstr>Last Slide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Littlejohn, Judith M.</dc:creator>
  <cp:lastModifiedBy>Pabros, Nancy L</cp:lastModifiedBy>
  <cp:revision>9</cp:revision>
  <dcterms:modified xsi:type="dcterms:W3CDTF">2018-11-14T20:02:20Z</dcterms:modified>
</cp:coreProperties>
</file>